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8"/>
  </p:notesMasterIdLst>
  <p:handoutMasterIdLst>
    <p:handoutMasterId r:id="rId29"/>
  </p:handoutMasterIdLst>
  <p:sldIdLst>
    <p:sldId id="256" r:id="rId5"/>
    <p:sldId id="260" r:id="rId6"/>
    <p:sldId id="286" r:id="rId7"/>
    <p:sldId id="310" r:id="rId8"/>
    <p:sldId id="287" r:id="rId9"/>
    <p:sldId id="288" r:id="rId10"/>
    <p:sldId id="307" r:id="rId11"/>
    <p:sldId id="289" r:id="rId12"/>
    <p:sldId id="311" r:id="rId13"/>
    <p:sldId id="291" r:id="rId14"/>
    <p:sldId id="297" r:id="rId15"/>
    <p:sldId id="298" r:id="rId16"/>
    <p:sldId id="299" r:id="rId17"/>
    <p:sldId id="300" r:id="rId18"/>
    <p:sldId id="304" r:id="rId19"/>
    <p:sldId id="305" r:id="rId20"/>
    <p:sldId id="303" r:id="rId21"/>
    <p:sldId id="308" r:id="rId22"/>
    <p:sldId id="301" r:id="rId23"/>
    <p:sldId id="302" r:id="rId24"/>
    <p:sldId id="306" r:id="rId25"/>
    <p:sldId id="313" r:id="rId26"/>
    <p:sldId id="261" r:id="rId2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6B053BA-661F-4001-93DF-567D695335FF}" v="1" dt="2020-10-21T21:46:49.20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711"/>
    <p:restoredTop sz="78029"/>
  </p:normalViewPr>
  <p:slideViewPr>
    <p:cSldViewPr snapToGrid="0" snapToObjects="1">
      <p:cViewPr varScale="1">
        <p:scale>
          <a:sx n="93" d="100"/>
          <a:sy n="93" d="100"/>
        </p:scale>
        <p:origin x="1686" y="78"/>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microsoft.com/office/2016/11/relationships/changesInfo" Target="changesInfos/changesInfo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presProps" Target="presProps.xml"/><Relationship Id="rId35" Type="http://schemas.microsoft.com/office/2015/10/relationships/revisionInfo" Target="revisionInfo.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lan w" userId="9a582faea0c79294" providerId="LiveId" clId="{66B053BA-661F-4001-93DF-567D695335FF}"/>
    <pc:docChg chg="addSld modSld modMainMaster">
      <pc:chgData name="alan w" userId="9a582faea0c79294" providerId="LiveId" clId="{66B053BA-661F-4001-93DF-567D695335FF}" dt="2020-10-21T21:46:49.201" v="6"/>
      <pc:docMkLst>
        <pc:docMk/>
      </pc:docMkLst>
      <pc:sldChg chg="add">
        <pc:chgData name="alan w" userId="9a582faea0c79294" providerId="LiveId" clId="{66B053BA-661F-4001-93DF-567D695335FF}" dt="2020-10-21T21:46:49.201" v="6"/>
        <pc:sldMkLst>
          <pc:docMk/>
          <pc:sldMk cId="1495760276" sldId="261"/>
        </pc:sldMkLst>
      </pc:sldChg>
      <pc:sldMasterChg chg="addSp mod modSldLayout">
        <pc:chgData name="alan w" userId="9a582faea0c79294" providerId="LiveId" clId="{66B053BA-661F-4001-93DF-567D695335FF}" dt="2020-10-21T21:46:21.419" v="5" actId="22"/>
        <pc:sldMasterMkLst>
          <pc:docMk/>
          <pc:sldMasterMk cId="0" sldId="2147483648"/>
        </pc:sldMasterMkLst>
        <pc:picChg chg="add">
          <ac:chgData name="alan w" userId="9a582faea0c79294" providerId="LiveId" clId="{66B053BA-661F-4001-93DF-567D695335FF}" dt="2020-10-21T21:46:09.836" v="1" actId="22"/>
          <ac:picMkLst>
            <pc:docMk/>
            <pc:sldMasterMk cId="0" sldId="2147483648"/>
            <ac:picMk id="8" creationId="{BCF8B484-6D6F-4197-85F7-FD034E2D9D1F}"/>
          </ac:picMkLst>
        </pc:picChg>
        <pc:sldLayoutChg chg="addSp mod">
          <pc:chgData name="alan w" userId="9a582faea0c79294" providerId="LiveId" clId="{66B053BA-661F-4001-93DF-567D695335FF}" dt="2020-10-21T21:46:07.396" v="0" actId="22"/>
          <pc:sldLayoutMkLst>
            <pc:docMk/>
            <pc:sldMasterMk cId="0" sldId="2147483648"/>
            <pc:sldLayoutMk cId="0" sldId="2147483649"/>
          </pc:sldLayoutMkLst>
          <pc:picChg chg="add">
            <ac:chgData name="alan w" userId="9a582faea0c79294" providerId="LiveId" clId="{66B053BA-661F-4001-93DF-567D695335FF}" dt="2020-10-21T21:46:07.396" v="0" actId="22"/>
            <ac:picMkLst>
              <pc:docMk/>
              <pc:sldMasterMk cId="0" sldId="2147483648"/>
              <pc:sldLayoutMk cId="0" sldId="2147483649"/>
              <ac:picMk id="11" creationId="{BB35D929-6A31-4DBF-9C1A-502AA55E36CC}"/>
            </ac:picMkLst>
          </pc:picChg>
        </pc:sldLayoutChg>
        <pc:sldLayoutChg chg="addSp mod">
          <pc:chgData name="alan w" userId="9a582faea0c79294" providerId="LiveId" clId="{66B053BA-661F-4001-93DF-567D695335FF}" dt="2020-10-21T21:46:13.395" v="2" actId="22"/>
          <pc:sldLayoutMkLst>
            <pc:docMk/>
            <pc:sldMasterMk cId="0" sldId="2147483648"/>
            <pc:sldLayoutMk cId="0" sldId="2147483651"/>
          </pc:sldLayoutMkLst>
          <pc:picChg chg="add">
            <ac:chgData name="alan w" userId="9a582faea0c79294" providerId="LiveId" clId="{66B053BA-661F-4001-93DF-567D695335FF}" dt="2020-10-21T21:46:13.395" v="2" actId="22"/>
            <ac:picMkLst>
              <pc:docMk/>
              <pc:sldMasterMk cId="0" sldId="2147483648"/>
              <pc:sldLayoutMk cId="0" sldId="2147483651"/>
              <ac:picMk id="11" creationId="{D658A76C-9BA9-41F2-9481-077233A2E11D}"/>
            </ac:picMkLst>
          </pc:picChg>
        </pc:sldLayoutChg>
        <pc:sldLayoutChg chg="addSp mod">
          <pc:chgData name="alan w" userId="9a582faea0c79294" providerId="LiveId" clId="{66B053BA-661F-4001-93DF-567D695335FF}" dt="2020-10-21T21:46:17.045" v="3" actId="22"/>
          <pc:sldLayoutMkLst>
            <pc:docMk/>
            <pc:sldMasterMk cId="0" sldId="2147483648"/>
            <pc:sldLayoutMk cId="0" sldId="2147483655"/>
          </pc:sldLayoutMkLst>
          <pc:picChg chg="add">
            <ac:chgData name="alan w" userId="9a582faea0c79294" providerId="LiveId" clId="{66B053BA-661F-4001-93DF-567D695335FF}" dt="2020-10-21T21:46:17.045" v="3" actId="22"/>
            <ac:picMkLst>
              <pc:docMk/>
              <pc:sldMasterMk cId="0" sldId="2147483648"/>
              <pc:sldLayoutMk cId="0" sldId="2147483655"/>
              <ac:picMk id="2" creationId="{C01965AC-0F2F-41BB-9B03-29D214B7FA12}"/>
            </ac:picMkLst>
          </pc:picChg>
        </pc:sldLayoutChg>
        <pc:sldLayoutChg chg="addSp mod">
          <pc:chgData name="alan w" userId="9a582faea0c79294" providerId="LiveId" clId="{66B053BA-661F-4001-93DF-567D695335FF}" dt="2020-10-21T21:46:18.965" v="4" actId="22"/>
          <pc:sldLayoutMkLst>
            <pc:docMk/>
            <pc:sldMasterMk cId="0" sldId="2147483648"/>
            <pc:sldLayoutMk cId="0" sldId="2147483656"/>
          </pc:sldLayoutMkLst>
          <pc:picChg chg="add">
            <ac:chgData name="alan w" userId="9a582faea0c79294" providerId="LiveId" clId="{66B053BA-661F-4001-93DF-567D695335FF}" dt="2020-10-21T21:46:18.965" v="4" actId="22"/>
            <ac:picMkLst>
              <pc:docMk/>
              <pc:sldMasterMk cId="0" sldId="2147483648"/>
              <pc:sldLayoutMk cId="0" sldId="2147483656"/>
              <ac:picMk id="11" creationId="{871B81AD-02CF-4664-9E0A-EBE50787DED1}"/>
            </ac:picMkLst>
          </pc:picChg>
        </pc:sldLayoutChg>
        <pc:sldLayoutChg chg="addSp mod">
          <pc:chgData name="alan w" userId="9a582faea0c79294" providerId="LiveId" clId="{66B053BA-661F-4001-93DF-567D695335FF}" dt="2020-10-21T21:46:21.419" v="5" actId="22"/>
          <pc:sldLayoutMkLst>
            <pc:docMk/>
            <pc:sldMasterMk cId="0" sldId="2147483648"/>
            <pc:sldLayoutMk cId="0" sldId="2147483659"/>
          </pc:sldLayoutMkLst>
          <pc:picChg chg="add">
            <ac:chgData name="alan w" userId="9a582faea0c79294" providerId="LiveId" clId="{66B053BA-661F-4001-93DF-567D695335FF}" dt="2020-10-21T21:46:21.419" v="5" actId="22"/>
            <ac:picMkLst>
              <pc:docMk/>
              <pc:sldMasterMk cId="0" sldId="2147483648"/>
              <pc:sldLayoutMk cId="0" sldId="2147483659"/>
              <ac:picMk id="10" creationId="{845CE232-AE40-41D0-A686-8C710845AAC1}"/>
            </ac:picMkLst>
          </pc:picChg>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6752E3C-9A4A-7D4A-840A-33ABC4B25C23}" type="datetimeFigureOut">
              <a:rPr lang="en-US" smtClean="0"/>
              <a:t>10/21/2020</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AE6BE4C-BFAF-444D-B97C-04D0D455476C}" type="slidenum">
              <a:rPr lang="en-US" smtClean="0"/>
              <a:t>‹#›</a:t>
            </a:fld>
            <a:endParaRPr lang="en-US"/>
          </a:p>
        </p:txBody>
      </p:sp>
    </p:spTree>
    <p:extLst>
      <p:ext uri="{BB962C8B-B14F-4D97-AF65-F5344CB8AC3E}">
        <p14:creationId xmlns:p14="http://schemas.microsoft.com/office/powerpoint/2010/main" val="165026511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76ECD86-FBC3-C148-9F6E-EF0F704110BB}" type="datetimeFigureOut">
              <a:rPr lang="en-US" smtClean="0"/>
              <a:t>10/21/2020</a:t>
            </a:fld>
            <a:endParaRPr lang="es-ES" dirty="0"/>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B2FDE5F-761A-834B-B6C6-6695C045B70C}" type="slidenum">
              <a:rPr lang="en-US" smtClean="0"/>
              <a:t>‹#›</a:t>
            </a:fld>
            <a:endParaRPr lang="es-ES" dirty="0"/>
          </a:p>
        </p:txBody>
      </p:sp>
    </p:spTree>
    <p:extLst>
      <p:ext uri="{BB962C8B-B14F-4D97-AF65-F5344CB8AC3E}">
        <p14:creationId xmlns:p14="http://schemas.microsoft.com/office/powerpoint/2010/main" val="4236527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[Exhiba esta diapositiva mientras recibe a los participantes y distribuye la información impresa.]</a:t>
            </a:r>
          </a:p>
        </p:txBody>
      </p:sp>
      <p:sp>
        <p:nvSpPr>
          <p:cNvPr id="4" name="Slide Number Placeholder 3"/>
          <p:cNvSpPr>
            <a:spLocks noGrp="1"/>
          </p:cNvSpPr>
          <p:nvPr>
            <p:ph type="sldNum" sz="quarter" idx="10"/>
          </p:nvPr>
        </p:nvSpPr>
        <p:spPr/>
        <p:txBody>
          <a:bodyPr/>
          <a:lstStyle/>
          <a:p>
            <a:fld id="{1B2FDE5F-761A-834B-B6C6-6695C045B70C}" type="slidenum">
              <a:rPr lang="en-US" smtClean="0"/>
              <a:t>1</a:t>
            </a:fld>
            <a:endParaRPr lang="es-ES" dirty="0"/>
          </a:p>
        </p:txBody>
      </p:sp>
    </p:spTree>
    <p:extLst>
      <p:ext uri="{BB962C8B-B14F-4D97-AF65-F5344CB8AC3E}">
        <p14:creationId xmlns:p14="http://schemas.microsoft.com/office/powerpoint/2010/main" val="1699368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i="1" dirty="0"/>
              <a:t>El primer componente está en el centro. Aquí va la palabra de vocabulario o la palabra realmente importante que estamos aprendiendo para poder comprender algo que estamos leyendo o estudiando.</a:t>
            </a:r>
          </a:p>
        </p:txBody>
      </p:sp>
      <p:sp>
        <p:nvSpPr>
          <p:cNvPr id="4" name="Slide Number Placeholder 3"/>
          <p:cNvSpPr>
            <a:spLocks noGrp="1"/>
          </p:cNvSpPr>
          <p:nvPr>
            <p:ph type="sldNum" sz="quarter" idx="10"/>
          </p:nvPr>
        </p:nvSpPr>
        <p:spPr/>
        <p:txBody>
          <a:bodyPr/>
          <a:lstStyle/>
          <a:p>
            <a:fld id="{14FFA76E-D298-44DF-9617-29E44E49635B}" type="slidenum">
              <a:rPr lang="en-US" smtClean="0"/>
              <a:t>10</a:t>
            </a:fld>
            <a:endParaRPr lang="es-ES" dirty="0"/>
          </a:p>
        </p:txBody>
      </p:sp>
    </p:spTree>
    <p:extLst>
      <p:ext uri="{BB962C8B-B14F-4D97-AF65-F5344CB8AC3E}">
        <p14:creationId xmlns:p14="http://schemas.microsoft.com/office/powerpoint/2010/main" val="5624994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i="1" dirty="0"/>
              <a:t>Verán que cada esquina del Modelo Frayer tiene un espacio rectangular. El de arriba a la izquierda es donde escribimos la definición de la palabra del vocabulario. ¿Alguien puede decirnos qué es una “definición”?</a:t>
            </a:r>
          </a:p>
          <a:p>
            <a:endParaRPr lang="es-ES" i="1" baseline="0" dirty="0"/>
          </a:p>
          <a:p>
            <a:r>
              <a:rPr lang="es-ES" i="0" baseline="0" dirty="0"/>
              <a:t>[Permita que voluntarios expliquen qué es una “definición”. Acepte las respuestas y comente sobre ellas según sea necesario].</a:t>
            </a:r>
          </a:p>
          <a:p>
            <a:endParaRPr lang="es-ES" i="1" baseline="0" dirty="0"/>
          </a:p>
          <a:p>
            <a:r>
              <a:rPr lang="es-ES" i="1" baseline="0" dirty="0"/>
              <a:t>Una “definición” es lo que llamamos el significado de la palabra que necesitamos saber. Cuando sus hijos usen el Modelo Frayer en la escuela, su maestro les pedirá que escriban la definición o significado de la palabra de manera que tenga sentido para ellos. Aún cuando busquen la palabra en un diccionario, no deben escribir la definición del diccionario. Deben escribir una definición tal como la expresarían a un amigo. </a:t>
            </a:r>
            <a:endParaRPr lang="es-ES" i="1" dirty="0"/>
          </a:p>
        </p:txBody>
      </p:sp>
      <p:sp>
        <p:nvSpPr>
          <p:cNvPr id="4" name="Slide Number Placeholder 3"/>
          <p:cNvSpPr>
            <a:spLocks noGrp="1"/>
          </p:cNvSpPr>
          <p:nvPr>
            <p:ph type="sldNum" sz="quarter" idx="10"/>
          </p:nvPr>
        </p:nvSpPr>
        <p:spPr/>
        <p:txBody>
          <a:bodyPr/>
          <a:lstStyle/>
          <a:p>
            <a:fld id="{1B2FDE5F-761A-834B-B6C6-6695C045B70C}" type="slidenum">
              <a:rPr lang="en-US" smtClean="0"/>
              <a:t>11</a:t>
            </a:fld>
            <a:endParaRPr lang="es-ES" dirty="0"/>
          </a:p>
        </p:txBody>
      </p:sp>
    </p:spTree>
    <p:extLst>
      <p:ext uri="{BB962C8B-B14F-4D97-AF65-F5344CB8AC3E}">
        <p14:creationId xmlns:p14="http://schemas.microsoft.com/office/powerpoint/2010/main" val="6732226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i="1" dirty="0"/>
              <a:t>El espacio de arriba a la derecha del Modelo Frayer se usa para escribir algunas características de la palabra de vocabulario. ¿Alguien puede decirnos qué es una “característica”?</a:t>
            </a:r>
          </a:p>
          <a:p>
            <a:endParaRPr lang="es-ES" i="1" baseline="0" dirty="0"/>
          </a:p>
          <a:p>
            <a:r>
              <a:rPr lang="es-ES" i="0" baseline="0" dirty="0"/>
              <a:t>[Permita que voluntarios expliquen qué es una “característica”. Acepte las respuestas y comente sobre ellas según sea necesario].</a:t>
            </a:r>
          </a:p>
          <a:p>
            <a:endParaRPr lang="es-ES" i="1" baseline="0" dirty="0"/>
          </a:p>
          <a:p>
            <a:r>
              <a:rPr lang="es-ES" i="1" baseline="0" dirty="0"/>
              <a:t>Las “Características” son las formas como podríamos describir la palabra para saber más sobre su aspecto, sonido, funcionamiento o uso. Para nombrar algunas características, tenemos que haber aprendido más sobre la palabra que su definición solamente. Tenemos que haber leído sobre ella, haber trabajado con ella, o haber visto o escuchado al maestro explicarla.  </a:t>
            </a:r>
            <a:endParaRPr lang="es-ES" i="1" dirty="0"/>
          </a:p>
        </p:txBody>
      </p:sp>
      <p:sp>
        <p:nvSpPr>
          <p:cNvPr id="4" name="Slide Number Placeholder 3"/>
          <p:cNvSpPr>
            <a:spLocks noGrp="1"/>
          </p:cNvSpPr>
          <p:nvPr>
            <p:ph type="sldNum" sz="quarter" idx="10"/>
          </p:nvPr>
        </p:nvSpPr>
        <p:spPr/>
        <p:txBody>
          <a:bodyPr/>
          <a:lstStyle/>
          <a:p>
            <a:fld id="{1B2FDE5F-761A-834B-B6C6-6695C045B70C}" type="slidenum">
              <a:rPr lang="en-US" smtClean="0"/>
              <a:t>12</a:t>
            </a:fld>
            <a:endParaRPr lang="es-ES" dirty="0"/>
          </a:p>
        </p:txBody>
      </p:sp>
    </p:spTree>
    <p:extLst>
      <p:ext uri="{BB962C8B-B14F-4D97-AF65-F5344CB8AC3E}">
        <p14:creationId xmlns:p14="http://schemas.microsoft.com/office/powerpoint/2010/main" val="13451668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i="1" dirty="0"/>
              <a:t>El espacio de abajo a la izquierda del Modelo Frayer es donde escribimos ejemplos de la palabra de vocabulario. ¿Cómo se puede explicar qué es un ejemplo?</a:t>
            </a:r>
          </a:p>
          <a:p>
            <a:endParaRPr lang="es-ES" i="1" baseline="0" dirty="0"/>
          </a:p>
          <a:p>
            <a:r>
              <a:rPr lang="es-ES" i="0" baseline="0" dirty="0"/>
              <a:t>[Permita que voluntarios expliquen qué es un “ejemplo”. Acepte las respuestas y comente sobre ellas según sea necesario].</a:t>
            </a:r>
          </a:p>
          <a:p>
            <a:endParaRPr lang="es-ES" i="1" baseline="0" dirty="0"/>
          </a:p>
          <a:p>
            <a:r>
              <a:rPr lang="es-ES" i="1" baseline="0" dirty="0"/>
              <a:t>Ejemplos en un Modelo Frayer podrían ser palabras o imágenes que nos muestran todas las características o formas de describir la palabra. Los maestros les pedirán a los estudiantes que den un mínimo de tres ejemplos de la palabra.</a:t>
            </a:r>
            <a:endParaRPr lang="es-ES" i="1" dirty="0"/>
          </a:p>
        </p:txBody>
      </p:sp>
      <p:sp>
        <p:nvSpPr>
          <p:cNvPr id="4" name="Slide Number Placeholder 3"/>
          <p:cNvSpPr>
            <a:spLocks noGrp="1"/>
          </p:cNvSpPr>
          <p:nvPr>
            <p:ph type="sldNum" sz="quarter" idx="10"/>
          </p:nvPr>
        </p:nvSpPr>
        <p:spPr/>
        <p:txBody>
          <a:bodyPr/>
          <a:lstStyle/>
          <a:p>
            <a:fld id="{1B2FDE5F-761A-834B-B6C6-6695C045B70C}" type="slidenum">
              <a:rPr lang="en-US" smtClean="0"/>
              <a:t>13</a:t>
            </a:fld>
            <a:endParaRPr lang="es-ES" dirty="0"/>
          </a:p>
        </p:txBody>
      </p:sp>
    </p:spTree>
    <p:extLst>
      <p:ext uri="{BB962C8B-B14F-4D97-AF65-F5344CB8AC3E}">
        <p14:creationId xmlns:p14="http://schemas.microsoft.com/office/powerpoint/2010/main" val="267569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i="1" dirty="0"/>
              <a:t>El último espacio que está abajo a la derecha del Modelo Frayer es donde escribimos no ejemplos de la palabra de vocabulario. ¿Alguien quiere adivinar qué es un no ejemplo?</a:t>
            </a:r>
          </a:p>
          <a:p>
            <a:endParaRPr lang="es-ES" i="1" baseline="0" dirty="0"/>
          </a:p>
          <a:p>
            <a:r>
              <a:rPr lang="es-ES" i="0" baseline="0" dirty="0"/>
              <a:t>[Permita que voluntarios expliquen qué es un “no ejemplo”. Acepte las respuestas y comente sobre ellas según sea necesario].</a:t>
            </a:r>
          </a:p>
          <a:p>
            <a:endParaRPr lang="es-ES" i="1" baseline="0" dirty="0"/>
          </a:p>
          <a:p>
            <a:r>
              <a:rPr lang="es-ES" i="1" baseline="0" dirty="0"/>
              <a:t>Podrían ser imágenes o palabras que representan algo muy parecido a la palabra, pero que no son exactamente lo mismo. Los no ejemplos podrían tener algunas de las características o formas de describir la palabra, pero no tendrán todas las características. </a:t>
            </a:r>
            <a:endParaRPr lang="es-ES" i="1" dirty="0"/>
          </a:p>
        </p:txBody>
      </p:sp>
      <p:sp>
        <p:nvSpPr>
          <p:cNvPr id="4" name="Slide Number Placeholder 3"/>
          <p:cNvSpPr>
            <a:spLocks noGrp="1"/>
          </p:cNvSpPr>
          <p:nvPr>
            <p:ph type="sldNum" sz="quarter" idx="10"/>
          </p:nvPr>
        </p:nvSpPr>
        <p:spPr/>
        <p:txBody>
          <a:bodyPr/>
          <a:lstStyle/>
          <a:p>
            <a:fld id="{1B2FDE5F-761A-834B-B6C6-6695C045B70C}" type="slidenum">
              <a:rPr lang="en-US" smtClean="0"/>
              <a:t>14</a:t>
            </a:fld>
            <a:endParaRPr lang="es-ES" dirty="0"/>
          </a:p>
        </p:txBody>
      </p:sp>
    </p:spTree>
    <p:extLst>
      <p:ext uri="{BB962C8B-B14F-4D97-AF65-F5344CB8AC3E}">
        <p14:creationId xmlns:p14="http://schemas.microsoft.com/office/powerpoint/2010/main" val="11426941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i="1" dirty="0"/>
              <a:t>Ahora que sabemos qué colocar dónde en las diferentes partes del Modelo Frayer, veamos el primer ejemplo. La palabra de vocabulario “nervioso” se extrajo de nuestra lectura de ”Permiso para conducir”. ¿Recuerdan cómo a Cathy la ponía nerviosa la idea de conducir rápidamente o cerca de camiones grandes? Mencionamos nerviosa, un poco asustada o con miedo. Esa es la definición que podemos escribir en el espacio de arriba a la izquierda.</a:t>
            </a:r>
          </a:p>
          <a:p>
            <a:endParaRPr lang="es-ES" i="1" baseline="0" dirty="0"/>
          </a:p>
          <a:p>
            <a:r>
              <a:rPr lang="es-ES" i="1" baseline="0" dirty="0"/>
              <a:t>También mencionamos que cuando se está nervioso, el corazón puede latir rápidamente porque la acción que se va a realizar podría ser un poco peligrosa. Pero también dijimos que probablemente todo salga bien, así que aún queremos hacerlo.  Si lo que sentimos es más intenso que nerviosismo –es decir, realmente asustados– entonces preferiríamos no emprender la acción.</a:t>
            </a:r>
          </a:p>
          <a:p>
            <a:endParaRPr lang="es-ES" i="1" baseline="0" dirty="0"/>
          </a:p>
          <a:p>
            <a:r>
              <a:rPr lang="es-ES" i="1" dirty="0"/>
              <a:t>En nuestro relato, Cathy indicó un ejemplo de “nerviosa”: conducir a alta velocidad. Otros ejemplos podrían ser presentar un examen, ir a una escuela nueva o comenzar un empleo nuevo. Hablen con la persona que tienen a su lado sobre alguna ocasión en que se sintieron nerviosos.</a:t>
            </a:r>
          </a:p>
          <a:p>
            <a:endParaRPr lang="es-ES" i="1" baseline="0" dirty="0"/>
          </a:p>
          <a:p>
            <a:r>
              <a:rPr lang="es-ES" i="0" baseline="0" dirty="0"/>
              <a:t>[Conceda a los participantes unos 10 segundos para compartir un ejemplo de sentirse nerviosos].</a:t>
            </a:r>
          </a:p>
          <a:p>
            <a:endParaRPr lang="es-ES" i="1" dirty="0"/>
          </a:p>
          <a:p>
            <a:r>
              <a:rPr lang="es-ES" i="1" dirty="0"/>
              <a:t>Si Cathy estaba nerviosa mientras conducía a alta velocidad, probablemente no lo estaría al estar sentada junto a su mamá dentro de un automóvil estacionado. Otros no ejemplos de estar nerviosos podrían ser disfrutar de un juego favorito o visitar a un buen amigo. Debe notarse que a cada no ejemplo le corresponde un ejemplo.</a:t>
            </a:r>
          </a:p>
          <a:p>
            <a:endParaRPr lang="es-ES" i="1" baseline="0" dirty="0"/>
          </a:p>
          <a:p>
            <a:r>
              <a:rPr lang="es-ES" i="0" baseline="0" dirty="0"/>
              <a:t>[Señale la relación que hay entre las viñetas de los ejemplos y los no ejemplos:  (1) ir a alta velocidad en un automóvil vs. estar sentado en un automóvil, (2) las calificaciones de un examen vs. la puntuación en un juego, (3) interactuar con personas nuevas vs. interactuar con personas que conocemos bien].</a:t>
            </a:r>
            <a:r>
              <a:rPr lang="es-ES" dirty="0"/>
              <a:t> </a:t>
            </a:r>
          </a:p>
          <a:p>
            <a:endParaRPr lang="es-ES" i="1" baseline="0" dirty="0"/>
          </a:p>
          <a:p>
            <a:r>
              <a:rPr lang="es-ES" sz="1200" i="1" kern="1200" dirty="0">
                <a:solidFill>
                  <a:schemeClr val="tx1"/>
                </a:solidFill>
                <a:effectLst/>
                <a:latin typeface="+mn-lt"/>
                <a:ea typeface="+mn-ea"/>
                <a:cs typeface="+mn-cs"/>
              </a:rPr>
              <a:t>Hablen con la persona que tienen a su lado sobre un no ejemplo de una ocasión en la que no se sintieron nerviosos</a:t>
            </a:r>
            <a:r>
              <a:rPr lang="es-ES" i="1" baseline="0" dirty="0"/>
              <a:t>.</a:t>
            </a:r>
          </a:p>
          <a:p>
            <a:endParaRPr lang="es-ES" i="1" baseline="0" dirty="0"/>
          </a:p>
          <a:p>
            <a:r>
              <a:rPr lang="es-ES" i="0" baseline="0" dirty="0"/>
              <a:t>[Conceda a los participantes unos 10 segundos para compartir un ejemplo de sentirse nerviosos].</a:t>
            </a:r>
          </a:p>
          <a:p>
            <a:endParaRPr lang="es-ES" i="1" dirty="0"/>
          </a:p>
        </p:txBody>
      </p:sp>
      <p:sp>
        <p:nvSpPr>
          <p:cNvPr id="4" name="Slide Number Placeholder 3"/>
          <p:cNvSpPr>
            <a:spLocks noGrp="1"/>
          </p:cNvSpPr>
          <p:nvPr>
            <p:ph type="sldNum" sz="quarter" idx="10"/>
          </p:nvPr>
        </p:nvSpPr>
        <p:spPr/>
        <p:txBody>
          <a:bodyPr/>
          <a:lstStyle/>
          <a:p>
            <a:fld id="{14FFA76E-D298-44DF-9617-29E44E49635B}" type="slidenum">
              <a:rPr lang="en-US" smtClean="0"/>
              <a:t>15</a:t>
            </a:fld>
            <a:endParaRPr lang="es-ES" dirty="0"/>
          </a:p>
        </p:txBody>
      </p:sp>
    </p:spTree>
    <p:extLst>
      <p:ext uri="{BB962C8B-B14F-4D97-AF65-F5344CB8AC3E}">
        <p14:creationId xmlns:p14="http://schemas.microsoft.com/office/powerpoint/2010/main" val="11315885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i="1" dirty="0"/>
              <a:t>Ahora les toca a ustedes usar el Modelo Frayer. Su palabra del vocabulario es “aula” y está escrito en el centro.</a:t>
            </a:r>
            <a:r>
              <a:rPr lang="es-ES" i="1" baseline="0" dirty="0"/>
              <a:t> </a:t>
            </a:r>
            <a:r>
              <a:rPr lang="es-ES" i="1" dirty="0"/>
              <a:t>Trabajen con una o dos personas que estén sentadas cerca de ustedes para practicar cómo llenar el resto del Modelo Frayer. Intenten crear una definición sencilla o una forma de comunicar el significado de la palabra a la otra persona. Indiquen algunas características de un aula o diferentes formas de describirla. Después, piensen en algunos ejemplos y no ejemplos de aulas. ¿Qué es y que no es un aula? Pueden escribir los ejemplos y no ejemplos con palabras o dibujarlos con imágenes.</a:t>
            </a:r>
          </a:p>
          <a:p>
            <a:pPr marL="0" marR="0" indent="0" algn="l" defTabSz="914400" rtl="0" eaLnBrk="1" fontAlgn="auto" latinLnBrk="0" hangingPunct="1">
              <a:lnSpc>
                <a:spcPct val="100000"/>
              </a:lnSpc>
              <a:spcBef>
                <a:spcPts val="0"/>
              </a:spcBef>
              <a:spcAft>
                <a:spcPts val="0"/>
              </a:spcAft>
              <a:buClrTx/>
              <a:buSzTx/>
              <a:buFontTx/>
              <a:buNone/>
              <a:tabLst/>
              <a:defRPr/>
            </a:pPr>
            <a:endParaRPr lang="es-ES" i="1"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s-ES" i="0" baseline="0" dirty="0"/>
              <a:t>[Conceda de 5 a 10 minutos a los participantes, dependiendo de cuánto tiempo queda. Obsérvelos y ofrezca su ayuda si lo considera necesario].</a:t>
            </a:r>
            <a:endParaRPr lang="es-ES" i="0" dirty="0"/>
          </a:p>
        </p:txBody>
      </p:sp>
      <p:sp>
        <p:nvSpPr>
          <p:cNvPr id="4" name="Slide Number Placeholder 3"/>
          <p:cNvSpPr>
            <a:spLocks noGrp="1"/>
          </p:cNvSpPr>
          <p:nvPr>
            <p:ph type="sldNum" sz="quarter" idx="10"/>
          </p:nvPr>
        </p:nvSpPr>
        <p:spPr/>
        <p:txBody>
          <a:bodyPr/>
          <a:lstStyle/>
          <a:p>
            <a:fld id="{14FFA76E-D298-44DF-9617-29E44E49635B}" type="slidenum">
              <a:rPr lang="en-US" smtClean="0"/>
              <a:t>16</a:t>
            </a:fld>
            <a:endParaRPr lang="es-ES" dirty="0"/>
          </a:p>
        </p:txBody>
      </p:sp>
    </p:spTree>
    <p:extLst>
      <p:ext uri="{BB962C8B-B14F-4D97-AF65-F5344CB8AC3E}">
        <p14:creationId xmlns:p14="http://schemas.microsoft.com/office/powerpoint/2010/main" val="21156534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dirty="0"/>
              <a:t>[Muestre esta diapositiva después de que los participantes hayan tenido tiempo de trabajar juntos].</a:t>
            </a:r>
          </a:p>
          <a:p>
            <a:pPr marL="0" marR="0" indent="0" algn="l" defTabSz="914400" rtl="0" eaLnBrk="1" fontAlgn="auto" latinLnBrk="0" hangingPunct="1">
              <a:lnSpc>
                <a:spcPct val="100000"/>
              </a:lnSpc>
              <a:spcBef>
                <a:spcPts val="0"/>
              </a:spcBef>
              <a:spcAft>
                <a:spcPts val="0"/>
              </a:spcAft>
              <a:buClrTx/>
              <a:buSzTx/>
              <a:buFontTx/>
              <a:buNone/>
              <a:tabLst/>
              <a:defRPr/>
            </a:pPr>
            <a:endParaRPr lang="es-E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s-ES" i="1" baseline="0" dirty="0"/>
              <a:t>Esta diapositiva muestra una forma de completar el Modelo Frayer utilizando la palabra de vocabulario “aula”. El de ustedes podría ser un poco diferente. Eso está bien. Lo importante es que ustedes tienen información en cada uno los cuatro espacios o secciones que les permiten comprender mejor la palabra. Toda esta información es útil para toda persona que esté aprendiendo una palabra nueva. Pero es más importante aún para estudiantes que están aprendiendo inglés o que tienen problemas de aprendizaje.</a:t>
            </a:r>
            <a:endParaRPr lang="es-ES" i="1" dirty="0"/>
          </a:p>
        </p:txBody>
      </p:sp>
      <p:sp>
        <p:nvSpPr>
          <p:cNvPr id="4" name="Slide Number Placeholder 3"/>
          <p:cNvSpPr>
            <a:spLocks noGrp="1"/>
          </p:cNvSpPr>
          <p:nvPr>
            <p:ph type="sldNum" sz="quarter" idx="10"/>
          </p:nvPr>
        </p:nvSpPr>
        <p:spPr/>
        <p:txBody>
          <a:bodyPr/>
          <a:lstStyle/>
          <a:p>
            <a:fld id="{14FFA76E-D298-44DF-9617-29E44E49635B}" type="slidenum">
              <a:rPr lang="en-US" smtClean="0"/>
              <a:t>17</a:t>
            </a:fld>
            <a:endParaRPr lang="es-ES" dirty="0"/>
          </a:p>
        </p:txBody>
      </p:sp>
    </p:spTree>
    <p:extLst>
      <p:ext uri="{BB962C8B-B14F-4D97-AF65-F5344CB8AC3E}">
        <p14:creationId xmlns:p14="http://schemas.microsoft.com/office/powerpoint/2010/main" val="2412322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i="1" baseline="0" dirty="0"/>
              <a:t>Hemos estado estudiando apenas una parte de lo que se requiere para ser un buen lector: la comprensión. Nos hemos enfocado en la primera destreza de esta parte: el vocabulario. Para comprender realmente lo que se está leyendo, hay que tener otro conjunto de destrezas también. Otros talleres para familias se centrarán en algunas de estas destrezas.</a:t>
            </a:r>
          </a:p>
          <a:p>
            <a:endParaRPr lang="es-ES" i="1" baseline="0" dirty="0"/>
          </a:p>
          <a:p>
            <a:r>
              <a:rPr lang="es-ES" i="1" baseline="0" dirty="0"/>
              <a:t>Es importante recordar que deseamos que los estudiantes adquieran experiencia utilizando estas destrezas de comprensión mientras leen muchos libros diferentes. Para conocer una palabra realmente bien, hay que leerla y utilizarla muchas veces. En la parte inferior de esta imagen podemos ver que la base para que un estudiante se convierta en un buen lector, es pasar mucho tiempo mirando materiales impresos.  Usted puede ayudar a sus hijos alentándolos a leer en casa y enseñándoles a usar el Modelo Frayer para aprender nuevas palabras de vocabulario o palabras que sean importantes para comprender lo que leen. </a:t>
            </a:r>
          </a:p>
        </p:txBody>
      </p:sp>
      <p:sp>
        <p:nvSpPr>
          <p:cNvPr id="4" name="Slide Number Placeholder 3"/>
          <p:cNvSpPr>
            <a:spLocks noGrp="1"/>
          </p:cNvSpPr>
          <p:nvPr>
            <p:ph type="sldNum" sz="quarter" idx="10"/>
          </p:nvPr>
        </p:nvSpPr>
        <p:spPr/>
        <p:txBody>
          <a:bodyPr/>
          <a:lstStyle/>
          <a:p>
            <a:fld id="{1B2FDE5F-761A-834B-B6C6-6695C045B70C}" type="slidenum">
              <a:rPr lang="en-US" smtClean="0"/>
              <a:t>18</a:t>
            </a:fld>
            <a:endParaRPr lang="es-ES" dirty="0"/>
          </a:p>
        </p:txBody>
      </p:sp>
    </p:spTree>
    <p:extLst>
      <p:ext uri="{BB962C8B-B14F-4D97-AF65-F5344CB8AC3E}">
        <p14:creationId xmlns:p14="http://schemas.microsoft.com/office/powerpoint/2010/main" val="15876328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i="1" dirty="0"/>
              <a:t>Para asegurarse de que está listo para ayudar a sus hijos a usar el Modelo Frayer, repasemos qué se escribe en las diferentes áreas o rectángulos.  </a:t>
            </a:r>
            <a:endParaRPr lang="es-ES" i="1" baseline="0" dirty="0"/>
          </a:p>
          <a:p>
            <a:endParaRPr lang="es-ES" baseline="0" dirty="0"/>
          </a:p>
          <a:p>
            <a:r>
              <a:rPr lang="es-ES" dirty="0"/>
              <a:t>[Pídales a los participantes que respondan las preguntas que contiene cada espacio en la diapositiva. Acepte sus respuestas y comente sobre ellas según sea necesario].</a:t>
            </a:r>
          </a:p>
        </p:txBody>
      </p:sp>
      <p:sp>
        <p:nvSpPr>
          <p:cNvPr id="4" name="Slide Number Placeholder 3"/>
          <p:cNvSpPr>
            <a:spLocks noGrp="1"/>
          </p:cNvSpPr>
          <p:nvPr>
            <p:ph type="sldNum" sz="quarter" idx="10"/>
          </p:nvPr>
        </p:nvSpPr>
        <p:spPr/>
        <p:txBody>
          <a:bodyPr/>
          <a:lstStyle/>
          <a:p>
            <a:fld id="{14FFA76E-D298-44DF-9617-29E44E49635B}" type="slidenum">
              <a:rPr lang="en-US" smtClean="0"/>
              <a:t>19</a:t>
            </a:fld>
            <a:endParaRPr lang="es-ES" dirty="0"/>
          </a:p>
        </p:txBody>
      </p:sp>
    </p:spTree>
    <p:extLst>
      <p:ext uri="{BB962C8B-B14F-4D97-AF65-F5344CB8AC3E}">
        <p14:creationId xmlns:p14="http://schemas.microsoft.com/office/powerpoint/2010/main" val="15435594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i="1" baseline="0" dirty="0"/>
              <a:t>Hoy conversaremos sobre los tipos de palabras de vocabulario que son importantes para aprender en las clases de la escuela intermedia. El maestro de su hijo o hija podrá referirse a estas palabras importantes como “vocabulario académico” porque se aprenden para usarlas en la escuela y los negocios.  No son palabras que vemos o escuchamos a diario, así que conviene usar una estrategia que enseñe a los estudiantes cómo comprender más fácilmente su significado y cómo usarlas en sus clases. </a:t>
            </a:r>
          </a:p>
        </p:txBody>
      </p:sp>
      <p:sp>
        <p:nvSpPr>
          <p:cNvPr id="4" name="Slide Number Placeholder 3"/>
          <p:cNvSpPr>
            <a:spLocks noGrp="1"/>
          </p:cNvSpPr>
          <p:nvPr>
            <p:ph type="sldNum" sz="quarter" idx="10"/>
          </p:nvPr>
        </p:nvSpPr>
        <p:spPr/>
        <p:txBody>
          <a:bodyPr/>
          <a:lstStyle/>
          <a:p>
            <a:fld id="{1B2FDE5F-761A-834B-B6C6-6695C045B70C}" type="slidenum">
              <a:rPr lang="en-US" smtClean="0"/>
              <a:t>2</a:t>
            </a:fld>
            <a:endParaRPr lang="es-ES" dirty="0"/>
          </a:p>
        </p:txBody>
      </p:sp>
    </p:spTree>
    <p:extLst>
      <p:ext uri="{BB962C8B-B14F-4D97-AF65-F5344CB8AC3E}">
        <p14:creationId xmlns:p14="http://schemas.microsoft.com/office/powerpoint/2010/main" val="5347796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[Muestre esta diapositiva después de que los participantes hayan tenido la oportunidad de ofrecer sus ideas. Si los participantes ya han expresado las sugerencias que se indican aquí, muestre la diapositiva y reconozca que refleja lo que han expresado. De lo contrario, examine las explicaciones en esta diapositiva].</a:t>
            </a:r>
          </a:p>
          <a:p>
            <a:endParaRPr lang="es-ES" i="1" baseline="0" dirty="0"/>
          </a:p>
          <a:p>
            <a:r>
              <a:rPr lang="es-ES" i="1" baseline="0" dirty="0"/>
              <a:t>Conserven este material impreso y usen la información en esta diapositiva como recordatorio mientras ayudan a sus hijos.</a:t>
            </a:r>
            <a:endParaRPr lang="es-ES" i="1" dirty="0"/>
          </a:p>
        </p:txBody>
      </p:sp>
      <p:sp>
        <p:nvSpPr>
          <p:cNvPr id="4" name="Slide Number Placeholder 3"/>
          <p:cNvSpPr>
            <a:spLocks noGrp="1"/>
          </p:cNvSpPr>
          <p:nvPr>
            <p:ph type="sldNum" sz="quarter" idx="10"/>
          </p:nvPr>
        </p:nvSpPr>
        <p:spPr/>
        <p:txBody>
          <a:bodyPr/>
          <a:lstStyle/>
          <a:p>
            <a:fld id="{14FFA76E-D298-44DF-9617-29E44E49635B}" type="slidenum">
              <a:rPr lang="en-US" smtClean="0"/>
              <a:t>20</a:t>
            </a:fld>
            <a:endParaRPr lang="es-ES" dirty="0"/>
          </a:p>
        </p:txBody>
      </p:sp>
    </p:spTree>
    <p:extLst>
      <p:ext uri="{BB962C8B-B14F-4D97-AF65-F5344CB8AC3E}">
        <p14:creationId xmlns:p14="http://schemas.microsoft.com/office/powerpoint/2010/main" val="9557790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i="0" baseline="0" dirty="0"/>
              <a:t>[Ofrezca a los participantes la oportunidad de hacer preguntas. Considere ofrecerles su información de contacto, o la de otra persona que participe en los talleres familiares, por si se les ocurren otras preguntas más adelante].</a:t>
            </a:r>
          </a:p>
          <a:p>
            <a:endParaRPr lang="es-ES" i="1" baseline="0" dirty="0"/>
          </a:p>
          <a:p>
            <a:r>
              <a:rPr lang="es-ES" i="1" baseline="0" dirty="0"/>
              <a:t>En otros talleres se explicará más a fondo las estrategias de lectura específicas que sus hijos están aprendiendo mientras leen sus libros de texto y otros materiales escolares. Si ustedes comprenden mejor lo que se pide que ellos hagan, podrán responder preguntas para ayudarles a completar sus tareas escolares. </a:t>
            </a:r>
          </a:p>
          <a:p>
            <a:endParaRPr lang="es-ES" i="1" baseline="0" dirty="0"/>
          </a:p>
          <a:p>
            <a:r>
              <a:rPr lang="es-ES" i="0" baseline="0" dirty="0"/>
              <a:t>[Agradezca a los participantes por su asistencia e infórmeles cuándo y dónde se realizará la próxima sesión. Considere entregarles material impreso con los títulos de las próximas sesiones, así como sus fechas, horas y localidades].</a:t>
            </a:r>
          </a:p>
        </p:txBody>
      </p:sp>
      <p:sp>
        <p:nvSpPr>
          <p:cNvPr id="4" name="Slide Number Placeholder 3"/>
          <p:cNvSpPr>
            <a:spLocks noGrp="1"/>
          </p:cNvSpPr>
          <p:nvPr>
            <p:ph type="sldNum" sz="quarter" idx="10"/>
          </p:nvPr>
        </p:nvSpPr>
        <p:spPr/>
        <p:txBody>
          <a:bodyPr/>
          <a:lstStyle/>
          <a:p>
            <a:fld id="{1B2FDE5F-761A-834B-B6C6-6695C045B70C}" type="slidenum">
              <a:rPr lang="en-US" smtClean="0"/>
              <a:t>21</a:t>
            </a:fld>
            <a:endParaRPr lang="es-ES" dirty="0"/>
          </a:p>
        </p:txBody>
      </p:sp>
    </p:spTree>
    <p:extLst>
      <p:ext uri="{BB962C8B-B14F-4D97-AF65-F5344CB8AC3E}">
        <p14:creationId xmlns:p14="http://schemas.microsoft.com/office/powerpoint/2010/main" val="20651101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B2FDE5F-761A-834B-B6C6-6695C045B70C}" type="slidenum">
              <a:rPr lang="en-US" smtClean="0"/>
              <a:t>22</a:t>
            </a:fld>
            <a:endParaRPr lang="es-ES" dirty="0"/>
          </a:p>
        </p:txBody>
      </p:sp>
    </p:spTree>
    <p:extLst>
      <p:ext uri="{BB962C8B-B14F-4D97-AF65-F5344CB8AC3E}">
        <p14:creationId xmlns:p14="http://schemas.microsoft.com/office/powerpoint/2010/main" val="116140813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Slide Image Placeholder 1">
            <a:extLst>
              <a:ext uri="{FF2B5EF4-FFF2-40B4-BE49-F238E27FC236}">
                <a16:creationId xmlns:a16="http://schemas.microsoft.com/office/drawing/2014/main" id="{CFE98ADD-7596-1446-88D4-69C69D130266}"/>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6802" name="Notes Placeholder 2">
            <a:extLst>
              <a:ext uri="{FF2B5EF4-FFF2-40B4-BE49-F238E27FC236}">
                <a16:creationId xmlns:a16="http://schemas.microsoft.com/office/drawing/2014/main" id="{D09B0007-6413-6A4D-AC7D-B9CB8D333429}"/>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4" name="Slide Number Placeholder 3">
            <a:extLst>
              <a:ext uri="{FF2B5EF4-FFF2-40B4-BE49-F238E27FC236}">
                <a16:creationId xmlns:a16="http://schemas.microsoft.com/office/drawing/2014/main" id="{EE6BB07B-0177-5B43-9B5C-0437261CBA91}"/>
              </a:ext>
            </a:extLst>
          </p:cNvPr>
          <p:cNvSpPr>
            <a:spLocks noGrp="1"/>
          </p:cNvSpPr>
          <p:nvPr>
            <p:ph type="sldNum" sz="quarter" idx="5"/>
          </p:nvPr>
        </p:nvSpPr>
        <p:spPr/>
        <p:txBody>
          <a:bodyPr/>
          <a:lstStyle/>
          <a:p>
            <a:pPr>
              <a:defRPr/>
            </a:pPr>
            <a:fld id="{B7EB3A58-1882-AE42-ACB2-72A2F4010D19}" type="slidenum">
              <a:rPr lang="en-US" smtClean="0"/>
              <a:pPr>
                <a:defRPr/>
              </a:pPr>
              <a:t>23</a:t>
            </a:fld>
            <a:endParaRPr lang="en-US"/>
          </a:p>
        </p:txBody>
      </p:sp>
    </p:spTree>
    <p:extLst>
      <p:ext uri="{BB962C8B-B14F-4D97-AF65-F5344CB8AC3E}">
        <p14:creationId xmlns:p14="http://schemas.microsoft.com/office/powerpoint/2010/main" val="30603833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i="1" dirty="0"/>
              <a:t>Voy a leer este pasaje breve en voz alta. </a:t>
            </a:r>
            <a:r>
              <a:rPr lang="es-ES" sz="1200" i="1" kern="1200" baseline="0" dirty="0">
                <a:solidFill>
                  <a:schemeClr val="tx1"/>
                </a:solidFill>
                <a:latin typeface="+mn-lt"/>
              </a:rPr>
              <a:t>Un pasaje es una sección corta de un libro, también puede ser un artículo de una revista o un periódico. </a:t>
            </a:r>
            <a:r>
              <a:rPr lang="es-ES" dirty="0"/>
              <a:t> </a:t>
            </a:r>
            <a:r>
              <a:rPr lang="es-ES" i="1" baseline="0" dirty="0"/>
              <a:t>A medida que lea el pasaje titulado “Driver’s Permit”, quiero que piensen en las palabras que contiene que sean importantes para comprender su significado</a:t>
            </a:r>
            <a:r>
              <a:rPr lang="es-ES" i="1" dirty="0"/>
              <a:t>.  Hay 2 o 3 palabras que hay que conocer para comprender el pasaje. ¿Cuáles son?</a:t>
            </a:r>
          </a:p>
          <a:p>
            <a:endParaRPr lang="es-ES" baseline="0" dirty="0"/>
          </a:p>
          <a:p>
            <a:r>
              <a:rPr lang="es-ES" dirty="0"/>
              <a:t>[Lea el pasaje en voz alta. Cuando haya terminado, conceda a los participantes hasta 1 minuto para elegir las palabras del vocabulario que sean importantes. Repita la pregunta: </a:t>
            </a:r>
            <a:r>
              <a:rPr lang="es-ES" i="1" baseline="0" dirty="0"/>
              <a:t>Hay 2 o 3 palabras que hay que conocer para comprender el pasaje. ¿Cuáles son?]</a:t>
            </a:r>
          </a:p>
          <a:p>
            <a:endParaRPr lang="es-ES" baseline="0" dirty="0"/>
          </a:p>
          <a:p>
            <a:endParaRPr lang="es-ES" dirty="0"/>
          </a:p>
        </p:txBody>
      </p:sp>
      <p:sp>
        <p:nvSpPr>
          <p:cNvPr id="4" name="Slide Number Placeholder 3"/>
          <p:cNvSpPr>
            <a:spLocks noGrp="1"/>
          </p:cNvSpPr>
          <p:nvPr>
            <p:ph type="sldNum" sz="quarter" idx="10"/>
          </p:nvPr>
        </p:nvSpPr>
        <p:spPr/>
        <p:txBody>
          <a:bodyPr/>
          <a:lstStyle/>
          <a:p>
            <a:fld id="{1B2FDE5F-761A-834B-B6C6-6695C045B70C}" type="slidenum">
              <a:rPr lang="en-US" smtClean="0"/>
              <a:t>3</a:t>
            </a:fld>
            <a:endParaRPr lang="es-ES" dirty="0"/>
          </a:p>
        </p:txBody>
      </p:sp>
    </p:spTree>
    <p:extLst>
      <p:ext uri="{BB962C8B-B14F-4D97-AF65-F5344CB8AC3E}">
        <p14:creationId xmlns:p14="http://schemas.microsoft.com/office/powerpoint/2010/main" val="18271944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Nota: Se ha </a:t>
            </a:r>
            <a:r>
              <a:rPr lang="en-US" sz="1200" b="0" i="0" u="none" strike="noStrike" kern="1200" baseline="0" dirty="0" err="1">
                <a:solidFill>
                  <a:schemeClr val="tx1"/>
                </a:solidFill>
                <a:latin typeface="+mn-lt"/>
                <a:ea typeface="+mn-ea"/>
                <a:cs typeface="+mn-cs"/>
              </a:rPr>
              <a:t>autorizado</a:t>
            </a:r>
            <a:r>
              <a:rPr lang="en-US" sz="1200" b="0" i="0" u="none" strike="noStrike" kern="1200" baseline="0" dirty="0">
                <a:solidFill>
                  <a:schemeClr val="tx1"/>
                </a:solidFill>
                <a:latin typeface="+mn-lt"/>
                <a:ea typeface="+mn-ea"/>
                <a:cs typeface="+mn-cs"/>
              </a:rPr>
              <a:t> la </a:t>
            </a:r>
            <a:r>
              <a:rPr lang="en-US" sz="1200" b="0" i="0" u="none" strike="noStrike" kern="1200" baseline="0" dirty="0" err="1">
                <a:solidFill>
                  <a:schemeClr val="tx1"/>
                </a:solidFill>
                <a:latin typeface="+mn-lt"/>
                <a:ea typeface="+mn-ea"/>
                <a:cs typeface="+mn-cs"/>
              </a:rPr>
              <a:t>reproducci</a:t>
            </a:r>
            <a:r>
              <a:rPr lang="en-US" sz="1200" b="0" i="0" u="none" strike="noStrike" kern="1200" baseline="0" dirty="0">
                <a:solidFill>
                  <a:schemeClr val="tx1"/>
                </a:solidFill>
                <a:latin typeface="+mn-lt"/>
                <a:ea typeface="+mn-ea"/>
                <a:cs typeface="+mn-cs"/>
              </a:rPr>
              <a:t>—n de </a:t>
            </a:r>
            <a:r>
              <a:rPr lang="en-US" sz="1200" b="0" i="0" u="none" strike="noStrike" kern="1200" baseline="0" dirty="0" err="1">
                <a:solidFill>
                  <a:schemeClr val="tx1"/>
                </a:solidFill>
                <a:latin typeface="+mn-lt"/>
                <a:ea typeface="+mn-ea"/>
                <a:cs typeface="+mn-cs"/>
              </a:rPr>
              <a:t>esta</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hoja</a:t>
            </a:r>
            <a:r>
              <a:rPr lang="en-US" sz="1200" b="0" i="0" u="none" strike="noStrike" kern="1200" baseline="0" dirty="0">
                <a:solidFill>
                  <a:schemeClr val="tx1"/>
                </a:solidFill>
                <a:latin typeface="+mn-lt"/>
                <a:ea typeface="+mn-ea"/>
                <a:cs typeface="+mn-cs"/>
              </a:rPr>
              <a:t> de </a:t>
            </a:r>
            <a:r>
              <a:rPr lang="en-US" sz="1200" b="0" i="0" u="none" strike="noStrike" kern="1200" baseline="0" dirty="0" err="1">
                <a:solidFill>
                  <a:schemeClr val="tx1"/>
                </a:solidFill>
                <a:latin typeface="+mn-lt"/>
                <a:ea typeface="+mn-ea"/>
                <a:cs typeface="+mn-cs"/>
              </a:rPr>
              <a:t>lectura</a:t>
            </a:r>
            <a:r>
              <a:rPr lang="en-US" sz="1200" b="0" i="0" u="none" strike="noStrike" kern="1200" baseline="0" dirty="0">
                <a:solidFill>
                  <a:schemeClr val="tx1"/>
                </a:solidFill>
                <a:latin typeface="+mn-lt"/>
                <a:ea typeface="+mn-ea"/>
                <a:cs typeface="+mn-cs"/>
              </a:rPr>
              <a:t> para fines no </a:t>
            </a:r>
            <a:r>
              <a:rPr lang="en-US" sz="1200" b="0" i="0" u="none" strike="noStrike" kern="1200" baseline="0" dirty="0" err="1">
                <a:solidFill>
                  <a:schemeClr val="tx1"/>
                </a:solidFill>
                <a:latin typeface="+mn-lt"/>
                <a:ea typeface="+mn-ea"/>
                <a:cs typeface="+mn-cs"/>
              </a:rPr>
              <a:t>comerciales</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Visite</a:t>
            </a:r>
            <a:endParaRPr lang="en-US" sz="1200" b="0" i="0" u="none" strike="noStrike" kern="1200" baseline="0" dirty="0">
              <a:solidFill>
                <a:schemeClr val="tx1"/>
              </a:solidFill>
              <a:latin typeface="+mn-lt"/>
              <a:ea typeface="+mn-ea"/>
              <a:cs typeface="+mn-cs"/>
            </a:endParaRPr>
          </a:p>
          <a:p>
            <a:r>
              <a:rPr lang="en-US" sz="1200" b="0" i="0" u="none" strike="noStrike" kern="1200" baseline="0" dirty="0" err="1">
                <a:solidFill>
                  <a:schemeClr val="tx1"/>
                </a:solidFill>
                <a:latin typeface="+mn-lt"/>
                <a:ea typeface="+mn-ea"/>
                <a:cs typeface="+mn-cs"/>
              </a:rPr>
              <a:t>www.elcivics.com</a:t>
            </a:r>
            <a:r>
              <a:rPr lang="en-US" sz="1200" b="0" i="0" u="none" strike="noStrike" kern="1200" baseline="0" dirty="0">
                <a:solidFill>
                  <a:schemeClr val="tx1"/>
                </a:solidFill>
                <a:latin typeface="+mn-lt"/>
                <a:ea typeface="+mn-ea"/>
                <a:cs typeface="+mn-cs"/>
              </a:rPr>
              <a:t> para </a:t>
            </a:r>
            <a:r>
              <a:rPr lang="en-US" sz="1200" b="0" i="0" u="none" strike="noStrike" kern="1200" baseline="0" dirty="0" err="1">
                <a:solidFill>
                  <a:schemeClr val="tx1"/>
                </a:solidFill>
                <a:latin typeface="+mn-lt"/>
                <a:ea typeface="+mn-ea"/>
                <a:cs typeface="+mn-cs"/>
              </a:rPr>
              <a:t>obtener</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m‡s</a:t>
            </a:r>
            <a:r>
              <a:rPr lang="en-US" sz="1200" b="0" i="0" u="none" strike="noStrike" kern="1200" baseline="0" dirty="0">
                <a:solidFill>
                  <a:schemeClr val="tx1"/>
                </a:solidFill>
                <a:latin typeface="+mn-lt"/>
                <a:ea typeface="+mn-ea"/>
                <a:cs typeface="+mn-cs"/>
              </a:rPr>
              <a:t> material ESL (</a:t>
            </a:r>
            <a:r>
              <a:rPr lang="en-US" sz="1200" b="0" i="0" u="none" strike="noStrike" kern="1200" baseline="0" dirty="0" err="1">
                <a:solidFill>
                  <a:schemeClr val="tx1"/>
                </a:solidFill>
                <a:latin typeface="+mn-lt"/>
                <a:ea typeface="+mn-ea"/>
                <a:cs typeface="+mn-cs"/>
              </a:rPr>
              <a:t>inglŽs</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como</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segundo</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idioma</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gratuito</a:t>
            </a:r>
            <a:r>
              <a:rPr lang="en-US" sz="1200" b="0" i="0" u="none" strike="noStrike" kern="1200" baseline="0" dirty="0">
                <a:solidFill>
                  <a:schemeClr val="tx1"/>
                </a:solidFill>
                <a:latin typeface="+mn-lt"/>
                <a:ea typeface="+mn-ea"/>
                <a:cs typeface="+mn-cs"/>
              </a:rPr>
              <a:t>.</a:t>
            </a:r>
          </a:p>
          <a:p>
            <a:r>
              <a:rPr lang="en-US" sz="1200" b="0" i="0" u="none" strike="noStrike" kern="1200" baseline="0" dirty="0" err="1">
                <a:solidFill>
                  <a:schemeClr val="tx1"/>
                </a:solidFill>
                <a:latin typeface="+mn-lt"/>
                <a:ea typeface="+mn-ea"/>
                <a:cs typeface="+mn-cs"/>
              </a:rPr>
              <a:t>ÁAprovŽchelo</a:t>
            </a:r>
            <a:r>
              <a:rPr lang="en-US" sz="1200" b="0" i="0" u="none" strike="noStrike" kern="1200" baseline="0" dirty="0">
                <a:solidFill>
                  <a:schemeClr val="tx1"/>
                </a:solidFill>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fld id="{1B2FDE5F-761A-834B-B6C6-6695C045B70C}" type="slidenum">
              <a:rPr lang="en-US" smtClean="0"/>
              <a:t>4</a:t>
            </a:fld>
            <a:endParaRPr lang="es-ES" dirty="0"/>
          </a:p>
        </p:txBody>
      </p:sp>
    </p:spTree>
    <p:extLst>
      <p:ext uri="{BB962C8B-B14F-4D97-AF65-F5344CB8AC3E}">
        <p14:creationId xmlns:p14="http://schemas.microsoft.com/office/powerpoint/2010/main" val="8286337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[Una vez que los participantes hayan tenido hasta 1 minuto para pensar, muestre esta diapositiva].</a:t>
            </a:r>
          </a:p>
          <a:p>
            <a:endParaRPr lang="es-ES" baseline="0" dirty="0"/>
          </a:p>
          <a:p>
            <a:r>
              <a:rPr lang="es-ES" i="1" baseline="0" dirty="0"/>
              <a:t>Las palabras que son importantes conocer para comprender qué se está leyendo son las “palabras del vocabulario”. Si sus hijos les dicen que van a presentar un examen de vocabulario en la escuela, se refieren a un examen que tiene la finalidad de comprobar si conocen el significado de ciertas palabras importantes.</a:t>
            </a:r>
          </a:p>
          <a:p>
            <a:endParaRPr lang="es-ES" baseline="0" dirty="0"/>
          </a:p>
          <a:p>
            <a:r>
              <a:rPr lang="es-ES" dirty="0"/>
              <a:t>[Pídales a los participantes que comiencen a compartir sus ideas sobre las 2 o 3 palabras que son importantes para comprender este pasaje.  Permita que compartan sus ideas durante 1 minuto aproximadamente. Si tienen dificultad para definir un vocabulario, refiérase a la información en la diapositiva</a:t>
            </a:r>
            <a:r>
              <a:rPr lang="es-ES" i="0" baseline="0" dirty="0"/>
              <a:t>].</a:t>
            </a:r>
          </a:p>
          <a:p>
            <a:endParaRPr lang="es-ES" baseline="0" dirty="0"/>
          </a:p>
          <a:p>
            <a:endParaRPr lang="es-ES" dirty="0"/>
          </a:p>
        </p:txBody>
      </p:sp>
      <p:sp>
        <p:nvSpPr>
          <p:cNvPr id="4" name="Slide Number Placeholder 3"/>
          <p:cNvSpPr>
            <a:spLocks noGrp="1"/>
          </p:cNvSpPr>
          <p:nvPr>
            <p:ph type="sldNum" sz="quarter" idx="10"/>
          </p:nvPr>
        </p:nvSpPr>
        <p:spPr/>
        <p:txBody>
          <a:bodyPr/>
          <a:lstStyle/>
          <a:p>
            <a:fld id="{1B2FDE5F-761A-834B-B6C6-6695C045B70C}" type="slidenum">
              <a:rPr lang="en-US" smtClean="0"/>
              <a:t>5</a:t>
            </a:fld>
            <a:endParaRPr lang="es-ES" dirty="0"/>
          </a:p>
        </p:txBody>
      </p:sp>
    </p:spTree>
    <p:extLst>
      <p:ext uri="{BB962C8B-B14F-4D97-AF65-F5344CB8AC3E}">
        <p14:creationId xmlns:p14="http://schemas.microsoft.com/office/powerpoint/2010/main" val="17868081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[Muestre esta diapositiva después de que los participantes hayan expresado sus ideas. Señale las diferentes palabras a medida que las explica].</a:t>
            </a:r>
          </a:p>
          <a:p>
            <a:endParaRPr lang="es-ES" baseline="0" dirty="0"/>
          </a:p>
          <a:p>
            <a:r>
              <a:rPr lang="es-ES" i="1" baseline="0" dirty="0"/>
              <a:t> A veces podemos saber qué palabras son importantes porque se usan más de una vez. Las palabras “permiso para conducir” aparecen en el título y en el texto principal que leemos. Si no sabía qué es un permiso para conducir, le resultaría difícil comprender qué estaban haciendo Cathy y su mamá, y por qué lo hacían. Un permiso para conducir es una autorización que se le da a una persona para aprender a conducir. Se parece a una tarjeta de identificación y hay que tenerlo a mano cuando se conduce un automóvil. Al leer, vemos que una persona que tiene un permiso de conducir puede conducir un automóvil solamente si la acompaña un adulto que ya tiene una licencia de conducir.</a:t>
            </a:r>
          </a:p>
          <a:p>
            <a:endParaRPr lang="es-ES" i="1" baseline="0" dirty="0"/>
          </a:p>
          <a:p>
            <a:r>
              <a:rPr lang="es-ES" i="1" baseline="0" dirty="0"/>
              <a:t>Eso convierte a “licencia” en otra palabra importante que se debe conocer porque forma parte del tema principal del pasaje que leemos. Se usa al final de la segunda oración. Una licencia de conducir es un tipo de tarjeta de identificación que se debe tener a mano cuando se conduce un automóvil. Indica que se ha aprobado todos los exámenes para conducir un automóvil de manera segura y por cuenta propia. </a:t>
            </a:r>
          </a:p>
          <a:p>
            <a:endParaRPr lang="es-ES" i="1" baseline="0" dirty="0"/>
          </a:p>
          <a:p>
            <a:r>
              <a:rPr lang="es-ES" i="1" baseline="0" dirty="0"/>
              <a:t>Uno de los exámenes que hay que aprobar para obtener la licencia es la de “estacionar en paralelo”. Leemos que Cathy tuvo que practicar cómo estacionar en paralelo, así que es algo que también está relacionado con el tema principal del pasaje. Al hacer esta maniobra, el automóvil se estaciona con un costado junto al bordillo. El costado del automóvil queda paralelo al bordillo.</a:t>
            </a:r>
          </a:p>
          <a:p>
            <a:endParaRPr lang="es-ES" i="1" baseline="0" dirty="0"/>
          </a:p>
          <a:p>
            <a:r>
              <a:rPr lang="es-ES" i="0" baseline="0" dirty="0"/>
              <a:t>[Muestre la fotografía en la diapositiva según sea necesario].</a:t>
            </a:r>
          </a:p>
          <a:p>
            <a:endParaRPr lang="es-ES" i="1" baseline="0" dirty="0"/>
          </a:p>
          <a:p>
            <a:r>
              <a:rPr lang="es-ES" i="1" baseline="0" dirty="0"/>
              <a:t>Debido a que a veces hay que estacionar entre dos automóviles sin tocarlos, estacionar en paralelo pone a algunas personas nerviosas. A Cathy la ponía nerviosa conducir en la autopista, donde tendría que conducir a alta velocidad cerca de camiones grandes. “Nerviosa” podría ser una palabra más complicada que define cómo podría sentirse usted o Cathy al conducir. Usted quizás dirá “asustada”, “temerosa” o “tensa”. Conocer una palabra como “nerviosa” le permite demostrar cuánto temor se siente. Siente cierto temor y su corazón podría latir rápidamente. Pero no siente tanto temor que le impida hacerlos.</a:t>
            </a:r>
          </a:p>
          <a:p>
            <a:endParaRPr lang="es-ES" baseline="0" dirty="0"/>
          </a:p>
          <a:p>
            <a:r>
              <a:rPr lang="es-ES" i="1" baseline="0" dirty="0"/>
              <a:t>Para los estudiantes que aún están aprendiendo inglés y tienen problemas de aprendizaje podría resultarles difícil aprender estas palabras que deben conocer. Si estos estudiantes no aprenden las palabras, no podrán comprender su tareas escolares ni les irá bien en los exámenes.  </a:t>
            </a:r>
          </a:p>
        </p:txBody>
      </p:sp>
      <p:sp>
        <p:nvSpPr>
          <p:cNvPr id="4" name="Slide Number Placeholder 3"/>
          <p:cNvSpPr>
            <a:spLocks noGrp="1"/>
          </p:cNvSpPr>
          <p:nvPr>
            <p:ph type="sldNum" sz="quarter" idx="10"/>
          </p:nvPr>
        </p:nvSpPr>
        <p:spPr/>
        <p:txBody>
          <a:bodyPr/>
          <a:lstStyle/>
          <a:p>
            <a:fld id="{1B2FDE5F-761A-834B-B6C6-6695C045B70C}" type="slidenum">
              <a:rPr lang="en-US" smtClean="0"/>
              <a:t>6</a:t>
            </a:fld>
            <a:endParaRPr lang="es-ES" dirty="0"/>
          </a:p>
        </p:txBody>
      </p:sp>
    </p:spTree>
    <p:extLst>
      <p:ext uri="{BB962C8B-B14F-4D97-AF65-F5344CB8AC3E}">
        <p14:creationId xmlns:p14="http://schemas.microsoft.com/office/powerpoint/2010/main" val="4016321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i="1" dirty="0"/>
              <a:t>Si vinieron a uno de nuestros otros talleres para familias, recordarán esta ilustración.  Muestra los tres componentes básicos que se requieren para ser un buen lector en la escuela intermedia. Hoy vamos a conversar sobre el componente de comprensión.  Este componente tiene tres destrezas: vocabulario, conocimiento previo y estructura oracional.  Vamos a enfocarnos principalmente en las palabras que son importantes conocer para comprender qué se está leyendo.  </a:t>
            </a:r>
          </a:p>
          <a:p>
            <a:pPr marL="0" marR="0" indent="0" algn="l" defTabSz="914400" rtl="0" eaLnBrk="1" fontAlgn="auto" latinLnBrk="0" hangingPunct="1">
              <a:lnSpc>
                <a:spcPct val="100000"/>
              </a:lnSpc>
              <a:spcBef>
                <a:spcPts val="0"/>
              </a:spcBef>
              <a:spcAft>
                <a:spcPts val="0"/>
              </a:spcAft>
              <a:buClrTx/>
              <a:buSzTx/>
              <a:buFontTx/>
              <a:buNone/>
              <a:tabLst/>
              <a:defRPr/>
            </a:pPr>
            <a:endParaRPr lang="es-ES" i="1"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s-ES" i="1" baseline="0" dirty="0"/>
              <a:t>Veremos una manera especial de aprender vocabulario que ha ayudado a todos los estudiantes, pero especialmente a aquellos que aún están aprendiendo inglés y a aquellos que tienen problemas de aprendizaje. Al terminar este taller para familias, ustedes podrán ayudar a sus hijos a aprender palabras nuevas.</a:t>
            </a:r>
          </a:p>
        </p:txBody>
      </p:sp>
      <p:sp>
        <p:nvSpPr>
          <p:cNvPr id="4" name="Slide Number Placeholder 3"/>
          <p:cNvSpPr>
            <a:spLocks noGrp="1"/>
          </p:cNvSpPr>
          <p:nvPr>
            <p:ph type="sldNum" sz="quarter" idx="10"/>
          </p:nvPr>
        </p:nvSpPr>
        <p:spPr/>
        <p:txBody>
          <a:bodyPr/>
          <a:lstStyle/>
          <a:p>
            <a:fld id="{1B2FDE5F-761A-834B-B6C6-6695C045B70C}" type="slidenum">
              <a:rPr lang="en-US" smtClean="0"/>
              <a:t>7</a:t>
            </a:fld>
            <a:endParaRPr lang="es-ES" dirty="0"/>
          </a:p>
        </p:txBody>
      </p:sp>
    </p:spTree>
    <p:extLst>
      <p:ext uri="{BB962C8B-B14F-4D97-AF65-F5344CB8AC3E}">
        <p14:creationId xmlns:p14="http://schemas.microsoft.com/office/powerpoint/2010/main" val="15034627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i="1" dirty="0"/>
              <a:t>Vamos a usar una herramienta especial que se conoce como un Modelo Frayer. Esta diapositiva muestra un Modelo Frayer. Tiene áreas para todo tipo de información sobre las palabras que aprendemos. Sus</a:t>
            </a:r>
            <a:r>
              <a:rPr lang="es-ES" i="1" baseline="0" dirty="0"/>
              <a:t> </a:t>
            </a:r>
            <a:r>
              <a:rPr lang="es-ES" i="1" dirty="0"/>
              <a:t>componentes estarán siempre en los mismos sitios cuando sus hijos lo usen en la escuela. Veamos cada componente para que enseñen a sus hijos cómo usarlo.</a:t>
            </a:r>
          </a:p>
          <a:p>
            <a:endParaRPr lang="es-ES" dirty="0"/>
          </a:p>
        </p:txBody>
      </p:sp>
      <p:sp>
        <p:nvSpPr>
          <p:cNvPr id="4" name="Slide Number Placeholder 3"/>
          <p:cNvSpPr>
            <a:spLocks noGrp="1"/>
          </p:cNvSpPr>
          <p:nvPr>
            <p:ph type="sldNum" sz="quarter" idx="10"/>
          </p:nvPr>
        </p:nvSpPr>
        <p:spPr/>
        <p:txBody>
          <a:bodyPr/>
          <a:lstStyle/>
          <a:p>
            <a:fld id="{14FFA76E-D298-44DF-9617-29E44E49635B}" type="slidenum">
              <a:rPr lang="en-US" smtClean="0"/>
              <a:t>8</a:t>
            </a:fld>
            <a:endParaRPr lang="es-ES" dirty="0"/>
          </a:p>
        </p:txBody>
      </p:sp>
    </p:spTree>
    <p:extLst>
      <p:ext uri="{BB962C8B-B14F-4D97-AF65-F5344CB8AC3E}">
        <p14:creationId xmlns:p14="http://schemas.microsoft.com/office/powerpoint/2010/main" val="19596086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ctr"/>
            <a:r>
              <a:rPr lang="en-US" sz="1200" b="0" i="0" u="none" strike="noStrike" kern="1200" baseline="0" dirty="0" err="1">
                <a:solidFill>
                  <a:schemeClr val="tx1"/>
                </a:solidFill>
                <a:latin typeface="+mn-lt"/>
                <a:ea typeface="+mn-ea"/>
                <a:cs typeface="+mn-cs"/>
              </a:rPr>
              <a:t>Frayer</a:t>
            </a:r>
            <a:r>
              <a:rPr lang="en-US" sz="1200" b="0" i="0" u="none" strike="noStrike" kern="1200" baseline="0" dirty="0">
                <a:solidFill>
                  <a:schemeClr val="tx1"/>
                </a:solidFill>
                <a:latin typeface="+mn-lt"/>
                <a:ea typeface="+mn-ea"/>
                <a:cs typeface="+mn-cs"/>
              </a:rPr>
              <a:t>, D.A., Frederick, W.C., &amp; </a:t>
            </a:r>
            <a:r>
              <a:rPr lang="en-US" sz="1200" b="0" i="0" u="none" strike="noStrike" kern="1200" baseline="0" dirty="0" err="1">
                <a:solidFill>
                  <a:schemeClr val="tx1"/>
                </a:solidFill>
                <a:latin typeface="+mn-lt"/>
                <a:ea typeface="+mn-ea"/>
                <a:cs typeface="+mn-cs"/>
              </a:rPr>
              <a:t>Klausmeier</a:t>
            </a:r>
            <a:r>
              <a:rPr lang="en-US" sz="1200" b="0" i="0" u="none" strike="noStrike" kern="1200" baseline="0" dirty="0">
                <a:solidFill>
                  <a:schemeClr val="tx1"/>
                </a:solidFill>
                <a:latin typeface="+mn-lt"/>
                <a:ea typeface="+mn-ea"/>
                <a:cs typeface="+mn-cs"/>
              </a:rPr>
              <a:t>, H.G. (1969). A schema for testing the</a:t>
            </a:r>
          </a:p>
          <a:p>
            <a:pPr algn="ctr"/>
            <a:r>
              <a:rPr lang="en-US" sz="1200" b="0" i="0" u="none" strike="noStrike" kern="1200" baseline="0" dirty="0">
                <a:solidFill>
                  <a:schemeClr val="tx1"/>
                </a:solidFill>
                <a:latin typeface="+mn-lt"/>
                <a:ea typeface="+mn-ea"/>
                <a:cs typeface="+mn-cs"/>
              </a:rPr>
              <a:t>level of concept mastery (Un </a:t>
            </a:r>
            <a:r>
              <a:rPr lang="en-US" sz="1200" b="0" i="0" u="none" strike="noStrike" kern="1200" baseline="0" dirty="0" err="1">
                <a:solidFill>
                  <a:schemeClr val="tx1"/>
                </a:solidFill>
                <a:latin typeface="+mn-lt"/>
                <a:ea typeface="+mn-ea"/>
                <a:cs typeface="+mn-cs"/>
              </a:rPr>
              <a:t>esquema</a:t>
            </a:r>
            <a:r>
              <a:rPr lang="en-US" sz="1200" b="0" i="0" u="none" strike="noStrike" kern="1200" baseline="0" dirty="0">
                <a:solidFill>
                  <a:schemeClr val="tx1"/>
                </a:solidFill>
                <a:latin typeface="+mn-lt"/>
                <a:ea typeface="+mn-ea"/>
                <a:cs typeface="+mn-cs"/>
              </a:rPr>
              <a:t> para </a:t>
            </a:r>
            <a:r>
              <a:rPr lang="en-US" sz="1200" b="0" i="0" u="none" strike="noStrike" kern="1200" baseline="0" dirty="0" err="1">
                <a:solidFill>
                  <a:schemeClr val="tx1"/>
                </a:solidFill>
                <a:latin typeface="+mn-lt"/>
                <a:ea typeface="+mn-ea"/>
                <a:cs typeface="+mn-cs"/>
              </a:rPr>
              <a:t>examinar</a:t>
            </a:r>
            <a:r>
              <a:rPr lang="en-US" sz="1200" b="0" i="0" u="none" strike="noStrike" kern="1200" baseline="0" dirty="0">
                <a:solidFill>
                  <a:schemeClr val="tx1"/>
                </a:solidFill>
                <a:latin typeface="+mn-lt"/>
                <a:ea typeface="+mn-ea"/>
                <a:cs typeface="+mn-cs"/>
              </a:rPr>
              <a:t> el </a:t>
            </a:r>
            <a:r>
              <a:rPr lang="en-US" sz="1200" b="0" i="0" u="none" strike="noStrike" kern="1200" baseline="0" dirty="0" err="1">
                <a:solidFill>
                  <a:schemeClr val="tx1"/>
                </a:solidFill>
                <a:latin typeface="+mn-lt"/>
                <a:ea typeface="+mn-ea"/>
                <a:cs typeface="+mn-cs"/>
              </a:rPr>
              <a:t>nivel</a:t>
            </a:r>
            <a:r>
              <a:rPr lang="en-US" sz="1200" b="0" i="0" u="none" strike="noStrike" kern="1200" baseline="0" dirty="0">
                <a:solidFill>
                  <a:schemeClr val="tx1"/>
                </a:solidFill>
                <a:latin typeface="+mn-lt"/>
                <a:ea typeface="+mn-ea"/>
                <a:cs typeface="+mn-cs"/>
              </a:rPr>
              <a:t> de </a:t>
            </a:r>
            <a:r>
              <a:rPr lang="en-US" sz="1200" b="0" i="0" u="none" strike="noStrike" kern="1200" baseline="0" dirty="0" err="1">
                <a:solidFill>
                  <a:schemeClr val="tx1"/>
                </a:solidFill>
                <a:latin typeface="+mn-lt"/>
                <a:ea typeface="+mn-ea"/>
                <a:cs typeface="+mn-cs"/>
              </a:rPr>
              <a:t>dominio</a:t>
            </a:r>
            <a:r>
              <a:rPr lang="en-US" sz="1200" b="0" i="0" u="none" strike="noStrike" kern="1200" baseline="0" dirty="0">
                <a:solidFill>
                  <a:schemeClr val="tx1"/>
                </a:solidFill>
                <a:latin typeface="+mn-lt"/>
                <a:ea typeface="+mn-ea"/>
                <a:cs typeface="+mn-cs"/>
              </a:rPr>
              <a:t> de </a:t>
            </a:r>
            <a:r>
              <a:rPr lang="en-US" sz="1200" b="0" i="0" u="none" strike="noStrike" kern="1200" baseline="0" dirty="0" err="1">
                <a:solidFill>
                  <a:schemeClr val="tx1"/>
                </a:solidFill>
                <a:latin typeface="+mn-lt"/>
                <a:ea typeface="+mn-ea"/>
                <a:cs typeface="+mn-cs"/>
              </a:rPr>
              <a:t>los</a:t>
            </a:r>
            <a:endParaRPr lang="en-US" sz="1200" b="0" i="0" u="none" strike="noStrike" kern="1200" baseline="0" dirty="0">
              <a:solidFill>
                <a:schemeClr val="tx1"/>
              </a:solidFill>
              <a:latin typeface="+mn-lt"/>
              <a:ea typeface="+mn-ea"/>
              <a:cs typeface="+mn-cs"/>
            </a:endParaRPr>
          </a:p>
          <a:p>
            <a:pPr algn="ctr"/>
            <a:r>
              <a:rPr lang="en-US" sz="1200" b="0" i="0" u="none" strike="noStrike" kern="1200" baseline="0" dirty="0" err="1">
                <a:solidFill>
                  <a:schemeClr val="tx1"/>
                </a:solidFill>
                <a:latin typeface="+mn-lt"/>
                <a:ea typeface="+mn-ea"/>
                <a:cs typeface="+mn-cs"/>
              </a:rPr>
              <a:t>conceptos</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informe</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tŽcnico</a:t>
            </a:r>
            <a:r>
              <a:rPr lang="en-US" sz="1200" b="0" i="0" u="none" strike="noStrike" kern="1200" baseline="0" dirty="0">
                <a:solidFill>
                  <a:schemeClr val="tx1"/>
                </a:solidFill>
                <a:latin typeface="+mn-lt"/>
                <a:ea typeface="+mn-ea"/>
                <a:cs typeface="+mn-cs"/>
              </a:rPr>
              <a:t> n.¼ 16). Madison, Wisconsin: Centro de </a:t>
            </a:r>
            <a:r>
              <a:rPr lang="en-US" sz="1200" b="0" i="0" u="none" strike="noStrike" kern="1200" baseline="0" dirty="0" err="1">
                <a:solidFill>
                  <a:schemeClr val="tx1"/>
                </a:solidFill>
                <a:latin typeface="+mn-lt"/>
                <a:ea typeface="+mn-ea"/>
                <a:cs typeface="+mn-cs"/>
              </a:rPr>
              <a:t>investigaci</a:t>
            </a:r>
            <a:r>
              <a:rPr lang="en-US" sz="1200" b="0" i="0" u="none" strike="noStrike" kern="1200" baseline="0" dirty="0">
                <a:solidFill>
                  <a:schemeClr val="tx1"/>
                </a:solidFill>
                <a:latin typeface="+mn-lt"/>
                <a:ea typeface="+mn-ea"/>
                <a:cs typeface="+mn-cs"/>
              </a:rPr>
              <a:t>—n y</a:t>
            </a:r>
          </a:p>
          <a:p>
            <a:pPr algn="ctr"/>
            <a:r>
              <a:rPr lang="en-US" sz="1200" b="0" i="0" u="none" strike="noStrike" kern="1200" baseline="0" dirty="0" err="1">
                <a:solidFill>
                  <a:schemeClr val="tx1"/>
                </a:solidFill>
                <a:latin typeface="+mn-lt"/>
                <a:ea typeface="+mn-ea"/>
                <a:cs typeface="+mn-cs"/>
              </a:rPr>
              <a:t>desarrollo</a:t>
            </a:r>
            <a:r>
              <a:rPr lang="en-US" sz="1200" b="0" i="0" u="none" strike="noStrike" kern="1200" baseline="0" dirty="0">
                <a:solidFill>
                  <a:schemeClr val="tx1"/>
                </a:solidFill>
                <a:latin typeface="+mn-lt"/>
                <a:ea typeface="+mn-ea"/>
                <a:cs typeface="+mn-cs"/>
              </a:rPr>
              <a:t> para el </a:t>
            </a:r>
            <a:r>
              <a:rPr lang="en-US" sz="1200" b="0" i="0" u="none" strike="noStrike" kern="1200" baseline="0" dirty="0" err="1">
                <a:solidFill>
                  <a:schemeClr val="tx1"/>
                </a:solidFill>
                <a:latin typeface="+mn-lt"/>
                <a:ea typeface="+mn-ea"/>
                <a:cs typeface="+mn-cs"/>
              </a:rPr>
              <a:t>aprendizaje</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cognitivo</a:t>
            </a:r>
            <a:r>
              <a:rPr lang="en-US" sz="1200" b="0" i="0" u="none" strike="noStrike" kern="1200" baseline="0" dirty="0">
                <a:solidFill>
                  <a:schemeClr val="tx1"/>
                </a:solidFill>
                <a:latin typeface="+mn-lt"/>
                <a:ea typeface="+mn-ea"/>
                <a:cs typeface="+mn-cs"/>
              </a:rPr>
              <a:t> de la Universidad de Wisconsin.</a:t>
            </a:r>
            <a:endParaRPr lang="en-US" dirty="0"/>
          </a:p>
        </p:txBody>
      </p:sp>
      <p:sp>
        <p:nvSpPr>
          <p:cNvPr id="4" name="Slide Number Placeholder 3"/>
          <p:cNvSpPr>
            <a:spLocks noGrp="1"/>
          </p:cNvSpPr>
          <p:nvPr>
            <p:ph type="sldNum" sz="quarter" idx="10"/>
          </p:nvPr>
        </p:nvSpPr>
        <p:spPr/>
        <p:txBody>
          <a:bodyPr/>
          <a:lstStyle/>
          <a:p>
            <a:fld id="{1B2FDE5F-761A-834B-B6C6-6695C045B70C}" type="slidenum">
              <a:rPr lang="en-US" smtClean="0"/>
              <a:t>9</a:t>
            </a:fld>
            <a:endParaRPr lang="es-ES" dirty="0"/>
          </a:p>
        </p:txBody>
      </p:sp>
    </p:spTree>
    <p:extLst>
      <p:ext uri="{BB962C8B-B14F-4D97-AF65-F5344CB8AC3E}">
        <p14:creationId xmlns:p14="http://schemas.microsoft.com/office/powerpoint/2010/main" val="111824459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822960" y="758952"/>
            <a:ext cx="75438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825038" y="4455620"/>
            <a:ext cx="75438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7C5FF2F-16AC-F245-99D4-84C0F389FA3A}" type="datetime1">
              <a:rPr lang="en-US" smtClean="0"/>
              <a:t>10/21/2020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11" name="Picture 10" descr="CALI Reads logo">
            <a:extLst>
              <a:ext uri="{FF2B5EF4-FFF2-40B4-BE49-F238E27FC236}">
                <a16:creationId xmlns:a16="http://schemas.microsoft.com/office/drawing/2014/main" id="{BB35D929-6A31-4DBF-9C1A-502AA55E36CC}"/>
              </a:ext>
            </a:extLst>
          </p:cNvPr>
          <p:cNvPicPr>
            <a:picLocks noChangeAspect="1"/>
          </p:cNvPicPr>
          <p:nvPr userDrawn="1"/>
        </p:nvPicPr>
        <p:blipFill>
          <a:blip r:embed="rId2"/>
          <a:stretch>
            <a:fillRect/>
          </a:stretch>
        </p:blipFill>
        <p:spPr>
          <a:xfrm>
            <a:off x="7683038" y="72839"/>
            <a:ext cx="1371600" cy="225631"/>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C6AC03D-09C5-B540-8F9B-74F2936F83F8}" type="datetime1">
              <a:rPr lang="en-US" smtClean="0"/>
              <a:t>10/21/2020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6543675" y="414779"/>
            <a:ext cx="1971675"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414778"/>
            <a:ext cx="5800725"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699FDE3-B268-504D-BDF8-F182C30D6D37}" type="datetime1">
              <a:rPr lang="en-US" smtClean="0"/>
              <a:t>10/21/2020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pic>
        <p:nvPicPr>
          <p:cNvPr id="10" name="Picture 9" descr="CALI Reads logo">
            <a:extLst>
              <a:ext uri="{FF2B5EF4-FFF2-40B4-BE49-F238E27FC236}">
                <a16:creationId xmlns:a16="http://schemas.microsoft.com/office/drawing/2014/main" id="{845CE232-AE40-41D0-A686-8C710845AAC1}"/>
              </a:ext>
            </a:extLst>
          </p:cNvPr>
          <p:cNvPicPr>
            <a:picLocks noChangeAspect="1"/>
          </p:cNvPicPr>
          <p:nvPr userDrawn="1"/>
        </p:nvPicPr>
        <p:blipFill>
          <a:blip r:embed="rId2"/>
          <a:stretch>
            <a:fillRect/>
          </a:stretch>
        </p:blipFill>
        <p:spPr>
          <a:xfrm>
            <a:off x="7683038" y="72839"/>
            <a:ext cx="1371600" cy="225631"/>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8597782-2D55-DB44-9617-4CA7A5249E8D}" type="datetime1">
              <a:rPr lang="en-US" smtClean="0"/>
              <a:t>10/21/2020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113E31D-E2AB-40D1-8B51-AFA5AFEF393A}"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758952"/>
            <a:ext cx="75438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822960" y="4453128"/>
            <a:ext cx="75438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A80FCAC-9EFE-9C48-AAF7-DA0B7CAFB351}" type="datetime1">
              <a:rPr lang="en-US" smtClean="0"/>
              <a:t>10/21/2020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11" name="Picture 10" descr="CALI Reads logo">
            <a:extLst>
              <a:ext uri="{FF2B5EF4-FFF2-40B4-BE49-F238E27FC236}">
                <a16:creationId xmlns:a16="http://schemas.microsoft.com/office/drawing/2014/main" id="{D658A76C-9BA9-41F2-9481-077233A2E11D}"/>
              </a:ext>
            </a:extLst>
          </p:cNvPr>
          <p:cNvPicPr>
            <a:picLocks noChangeAspect="1"/>
          </p:cNvPicPr>
          <p:nvPr userDrawn="1"/>
        </p:nvPicPr>
        <p:blipFill>
          <a:blip r:embed="rId2"/>
          <a:stretch>
            <a:fillRect/>
          </a:stretch>
        </p:blipFill>
        <p:spPr>
          <a:xfrm>
            <a:off x="7683038" y="72839"/>
            <a:ext cx="1371600" cy="225631"/>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822960" y="286604"/>
            <a:ext cx="75438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822959" y="1845734"/>
            <a:ext cx="370332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440" y="1845735"/>
            <a:ext cx="370332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06F5305-3132-7B49-931F-153E02729B93}" type="datetime1">
              <a:rPr lang="en-US" smtClean="0"/>
              <a:t>10/21/2020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822960" y="286604"/>
            <a:ext cx="75438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82296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22960" y="2582334"/>
            <a:ext cx="370332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6344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63440" y="2582334"/>
            <a:ext cx="370332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B599A2A-6BB7-DD40-ADF4-FB4112EF7241}" type="datetime1">
              <a:rPr lang="en-US" smtClean="0"/>
              <a:t>10/21/2020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B2105FA-336A-1749-9268-FB930DC6E8E8}" type="datetime1">
              <a:rPr lang="en-US" smtClean="0"/>
              <a:t>10/21/2020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599FFEA4-FA52-7148-B618-3F763100F8F2}" type="datetime1">
              <a:rPr lang="en-US" smtClean="0"/>
              <a:t>10/21/2020</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pic>
        <p:nvPicPr>
          <p:cNvPr id="2" name="Picture 1" descr="CALI Reads logo">
            <a:extLst>
              <a:ext uri="{FF2B5EF4-FFF2-40B4-BE49-F238E27FC236}">
                <a16:creationId xmlns:a16="http://schemas.microsoft.com/office/drawing/2014/main" id="{C01965AC-0F2F-41BB-9B03-29D214B7FA12}"/>
              </a:ext>
            </a:extLst>
          </p:cNvPr>
          <p:cNvPicPr>
            <a:picLocks noChangeAspect="1"/>
          </p:cNvPicPr>
          <p:nvPr userDrawn="1"/>
        </p:nvPicPr>
        <p:blipFill>
          <a:blip r:embed="rId2"/>
          <a:stretch>
            <a:fillRect/>
          </a:stretch>
        </p:blipFill>
        <p:spPr>
          <a:xfrm>
            <a:off x="7683038" y="72839"/>
            <a:ext cx="1371600" cy="225631"/>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3"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594359"/>
            <a:ext cx="24003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3600450" y="731520"/>
            <a:ext cx="486918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42900" y="2926080"/>
            <a:ext cx="24003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349134" y="6459786"/>
            <a:ext cx="1963883" cy="365125"/>
          </a:xfrm>
        </p:spPr>
        <p:txBody>
          <a:bodyPr/>
          <a:lstStyle>
            <a:lvl1pPr algn="l">
              <a:defRPr/>
            </a:lvl1pPr>
          </a:lstStyle>
          <a:p>
            <a:fld id="{434F784D-0AED-3841-A5A2-A7F90ACA7A3C}" type="datetime1">
              <a:rPr lang="en-US" smtClean="0"/>
              <a:t>10/21/2020</a:t>
            </a:fld>
            <a:endParaRPr lang="en-US" dirty="0"/>
          </a:p>
        </p:txBody>
      </p:sp>
      <p:sp>
        <p:nvSpPr>
          <p:cNvPr id="6" name="Footer Placeholder 5"/>
          <p:cNvSpPr>
            <a:spLocks noGrp="1"/>
          </p:cNvSpPr>
          <p:nvPr>
            <p:ph type="ftr" sz="quarter" idx="11"/>
          </p:nvPr>
        </p:nvSpPr>
        <p:spPr>
          <a:xfrm>
            <a:off x="3600450" y="6459786"/>
            <a:ext cx="348615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4FAB73BC-B049-4115-A692-8D63A059BFB8}" type="slidenum">
              <a:rPr lang="en-US" dirty="0"/>
              <a:pPr/>
              <a:t>‹#›</a:t>
            </a:fld>
            <a:endParaRPr lang="en-US" dirty="0"/>
          </a:p>
        </p:txBody>
      </p:sp>
      <p:pic>
        <p:nvPicPr>
          <p:cNvPr id="11" name="Picture 10" descr="CALI Reads logo">
            <a:extLst>
              <a:ext uri="{FF2B5EF4-FFF2-40B4-BE49-F238E27FC236}">
                <a16:creationId xmlns:a16="http://schemas.microsoft.com/office/drawing/2014/main" id="{871B81AD-02CF-4664-9E0A-EBE50787DED1}"/>
              </a:ext>
            </a:extLst>
          </p:cNvPr>
          <p:cNvPicPr>
            <a:picLocks noChangeAspect="1"/>
          </p:cNvPicPr>
          <p:nvPr userDrawn="1"/>
        </p:nvPicPr>
        <p:blipFill>
          <a:blip r:embed="rId2"/>
          <a:stretch>
            <a:fillRect/>
          </a:stretch>
        </p:blipFill>
        <p:spPr>
          <a:xfrm>
            <a:off x="7683038" y="72839"/>
            <a:ext cx="1371600" cy="225631"/>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9141619"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2" y="491507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5074920"/>
            <a:ext cx="7584948"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2" y="0"/>
            <a:ext cx="9143989"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Drag picture to placeholder or click icon to add</a:t>
            </a:r>
          </a:p>
        </p:txBody>
      </p:sp>
      <p:sp>
        <p:nvSpPr>
          <p:cNvPr id="4" name="Text Placeholder 3"/>
          <p:cNvSpPr>
            <a:spLocks noGrp="1"/>
          </p:cNvSpPr>
          <p:nvPr>
            <p:ph type="body" sz="half" idx="2"/>
          </p:nvPr>
        </p:nvSpPr>
        <p:spPr>
          <a:xfrm>
            <a:off x="822960" y="5907023"/>
            <a:ext cx="7584948"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F265EC0-0C56-CD40-B836-A31DC1FB2A8C}" type="datetime1">
              <a:rPr lang="en-US" smtClean="0"/>
              <a:t>10/21/2020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9144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9144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822960" y="286604"/>
            <a:ext cx="75438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822960" y="1845734"/>
            <a:ext cx="75438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2961" y="6459786"/>
            <a:ext cx="1854203" cy="365125"/>
          </a:xfrm>
          <a:prstGeom prst="rect">
            <a:avLst/>
          </a:prstGeom>
        </p:spPr>
        <p:txBody>
          <a:bodyPr vert="horz" lIns="91440" tIns="45720" rIns="91440" bIns="45720" rtlCol="0" anchor="ctr"/>
          <a:lstStyle>
            <a:lvl1pPr algn="l">
              <a:defRPr sz="900">
                <a:solidFill>
                  <a:srgbClr val="FFFFFF"/>
                </a:solidFill>
              </a:defRPr>
            </a:lvl1pPr>
          </a:lstStyle>
          <a:p>
            <a:fld id="{D44A86BF-E983-C349-895F-1EB4E8953758}" type="datetime1">
              <a:rPr lang="en-US" smtClean="0"/>
              <a:t>10/21/2020</a:t>
            </a:fld>
            <a:endParaRPr lang="en-US" dirty="0"/>
          </a:p>
        </p:txBody>
      </p:sp>
      <p:sp>
        <p:nvSpPr>
          <p:cNvPr id="5" name="Footer Placeholder 4"/>
          <p:cNvSpPr>
            <a:spLocks noGrp="1"/>
          </p:cNvSpPr>
          <p:nvPr>
            <p:ph type="ftr" sz="quarter" idx="3"/>
          </p:nvPr>
        </p:nvSpPr>
        <p:spPr>
          <a:xfrm>
            <a:off x="2764639" y="6459786"/>
            <a:ext cx="3617103"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7425344" y="6459786"/>
            <a:ext cx="984019" cy="365125"/>
          </a:xfrm>
          <a:prstGeom prst="rect">
            <a:avLst/>
          </a:prstGeom>
        </p:spPr>
        <p:txBody>
          <a:bodyPr vert="horz" lIns="91440" tIns="45720" rIns="91440" bIns="45720" rtlCol="0" anchor="ctr"/>
          <a:lstStyle>
            <a:lvl1pPr algn="r">
              <a:defRPr sz="1050">
                <a:solidFill>
                  <a:srgbClr val="FFFFFF"/>
                </a:solidFill>
              </a:defRPr>
            </a:lvl1pPr>
          </a:lstStyle>
          <a:p>
            <a:fld id="{4FAB73BC-B049-4115-A692-8D63A059BFB8}" type="slidenum">
              <a:rPr lang="en-US" dirty="0"/>
              <a:pPr/>
              <a:t>‹#›</a:t>
            </a:fld>
            <a:endParaRPr lang="en-US" dirty="0"/>
          </a:p>
        </p:txBody>
      </p:sp>
      <p:cxnSp>
        <p:nvCxnSpPr>
          <p:cNvPr id="10" name="Straight Connector 9"/>
          <p:cNvCxnSpPr/>
          <p:nvPr/>
        </p:nvCxnSpPr>
        <p:spPr>
          <a:xfrm>
            <a:off x="895149" y="1737845"/>
            <a:ext cx="74752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8" name="Picture 7" descr="CALI Reads logo">
            <a:extLst>
              <a:ext uri="{FF2B5EF4-FFF2-40B4-BE49-F238E27FC236}">
                <a16:creationId xmlns:a16="http://schemas.microsoft.com/office/drawing/2014/main" id="{BCF8B484-6D6F-4197-85F7-FD034E2D9D1F}"/>
              </a:ext>
            </a:extLst>
          </p:cNvPr>
          <p:cNvPicPr>
            <a:picLocks noChangeAspect="1"/>
          </p:cNvPicPr>
          <p:nvPr userDrawn="1"/>
        </p:nvPicPr>
        <p:blipFill>
          <a:blip r:embed="rId13"/>
          <a:stretch>
            <a:fillRect/>
          </a:stretch>
        </p:blipFill>
        <p:spPr>
          <a:xfrm>
            <a:off x="7683038" y="72839"/>
            <a:ext cx="1371600" cy="225631"/>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6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www.caspdg.org/"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9.tiff"/></Relationships>
</file>

<file path=ppt/slides/_rels/slide18.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1.xml"/><Relationship Id="rId1" Type="http://schemas.openxmlformats.org/officeDocument/2006/relationships/slideLayout" Target="../slideLayouts/slideLayout9.xml"/><Relationship Id="rId4" Type="http://schemas.microsoft.com/office/2007/relationships/hdphoto" Target="../media/hdphoto1.wdp"/></Relationships>
</file>

<file path=ppt/slides/_rels/slide22.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jpeg"/><Relationship Id="rId4" Type="http://schemas.openxmlformats.org/officeDocument/2006/relationships/image" Target="../media/image13.png"/></Relationships>
</file>

<file path=ppt/slides/_rels/slide3.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3.tiff"/></Relationships>
</file>

<file path=ppt/slides/_rels/slide7.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Autofit/>
          </a:bodyPr>
          <a:lstStyle/>
          <a:p>
            <a:r>
              <a:rPr lang="es-ES" sz="6000" dirty="0"/>
              <a:t>¿Cómo se puede aprender las palabras importantes de un vocabulario?</a:t>
            </a:r>
          </a:p>
        </p:txBody>
      </p:sp>
      <p:sp>
        <p:nvSpPr>
          <p:cNvPr id="3" name="Subtitle 2"/>
          <p:cNvSpPr>
            <a:spLocks noGrp="1"/>
          </p:cNvSpPr>
          <p:nvPr>
            <p:ph type="subTitle" idx="1"/>
          </p:nvPr>
        </p:nvSpPr>
        <p:spPr/>
        <p:txBody>
          <a:bodyPr>
            <a:normAutofit/>
          </a:bodyPr>
          <a:lstStyle/>
          <a:p>
            <a:r>
              <a:rPr lang="es-ES" sz="2200" dirty="0"/>
              <a:t>Taller para familias presentación n.º 3</a:t>
            </a:r>
          </a:p>
        </p:txBody>
      </p:sp>
      <p:sp>
        <p:nvSpPr>
          <p:cNvPr id="4" name="Slide Number Placeholder 3"/>
          <p:cNvSpPr>
            <a:spLocks noGrp="1"/>
          </p:cNvSpPr>
          <p:nvPr>
            <p:ph type="sldNum" sz="quarter" idx="12"/>
          </p:nvPr>
        </p:nvSpPr>
        <p:spPr/>
        <p:txBody>
          <a:bodyPr/>
          <a:lstStyle/>
          <a:p>
            <a:fld id="{4FAB73BC-B049-4115-A692-8D63A059BFB8}" type="slidenum">
              <a:rPr lang="en-US" smtClean="0"/>
              <a:t>1</a:t>
            </a:fld>
            <a:endParaRPr lang="es-ES" dirty="0"/>
          </a:p>
        </p:txBody>
      </p:sp>
      <p:sp>
        <p:nvSpPr>
          <p:cNvPr id="5" name="TextBox 4"/>
          <p:cNvSpPr txBox="1"/>
          <p:nvPr/>
        </p:nvSpPr>
        <p:spPr>
          <a:xfrm>
            <a:off x="822960" y="5274365"/>
            <a:ext cx="7366883" cy="369332"/>
          </a:xfrm>
          <a:prstGeom prst="rect">
            <a:avLst/>
          </a:prstGeom>
          <a:noFill/>
        </p:spPr>
        <p:txBody>
          <a:bodyPr wrap="square" rtlCol="0">
            <a:spAutoFit/>
          </a:bodyPr>
          <a:lstStyle/>
          <a:p>
            <a:r>
              <a:rPr lang="en-US" b="1" dirty="0"/>
              <a:t>				Project READ</a:t>
            </a:r>
            <a:r>
              <a:rPr lang="en-US" dirty="0"/>
              <a:t>  </a:t>
            </a:r>
            <a:r>
              <a:rPr lang="en-US" dirty="0">
                <a:hlinkClick r:id="rId3"/>
              </a:rPr>
              <a:t>http://www.caspdg.org</a:t>
            </a:r>
            <a:endParaRPr lang="en-US" dirty="0"/>
          </a:p>
        </p:txBody>
      </p:sp>
    </p:spTree>
    <p:extLst>
      <p:ext uri="{BB962C8B-B14F-4D97-AF65-F5344CB8AC3E}">
        <p14:creationId xmlns:p14="http://schemas.microsoft.com/office/powerpoint/2010/main" val="13929538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822960" y="286604"/>
            <a:ext cx="7543800" cy="644125"/>
          </a:xfrm>
        </p:spPr>
        <p:txBody>
          <a:bodyPr>
            <a:normAutofit fontScale="90000"/>
          </a:bodyPr>
          <a:lstStyle/>
          <a:p>
            <a:r>
              <a:rPr lang="es-ES" dirty="0"/>
              <a:t>Modelo Frayer</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065943062"/>
              </p:ext>
            </p:extLst>
          </p:nvPr>
        </p:nvGraphicFramePr>
        <p:xfrm>
          <a:off x="822960" y="1371157"/>
          <a:ext cx="7543800" cy="4648200"/>
        </p:xfrm>
        <a:graphic>
          <a:graphicData uri="http://schemas.openxmlformats.org/drawingml/2006/table">
            <a:tbl>
              <a:tblPr firstRow="1" bandRow="1">
                <a:tableStyleId>{5C22544A-7EE6-4342-B048-85BDC9FD1C3A}</a:tableStyleId>
              </a:tblPr>
              <a:tblGrid>
                <a:gridCol w="3771900">
                  <a:extLst>
                    <a:ext uri="{9D8B030D-6E8A-4147-A177-3AD203B41FA5}">
                      <a16:colId xmlns:a16="http://schemas.microsoft.com/office/drawing/2014/main" val="20000"/>
                    </a:ext>
                  </a:extLst>
                </a:gridCol>
                <a:gridCol w="3771900">
                  <a:extLst>
                    <a:ext uri="{9D8B030D-6E8A-4147-A177-3AD203B41FA5}">
                      <a16:colId xmlns:a16="http://schemas.microsoft.com/office/drawing/2014/main" val="20001"/>
                    </a:ext>
                  </a:extLst>
                </a:gridCol>
              </a:tblGrid>
              <a:tr h="2324100">
                <a:tc>
                  <a:txBody>
                    <a:bodyPr/>
                    <a:lstStyle/>
                    <a:p>
                      <a:r>
                        <a:rPr lang="en-US" sz="2400" b="1" dirty="0"/>
                        <a:t>Definición</a:t>
                      </a:r>
                    </a:p>
                    <a:p>
                      <a:endParaRPr lang="es-ES" dirty="0"/>
                    </a:p>
                  </a:txBody>
                  <a:tcPr marL="83820" marR="83820"/>
                </a:tc>
                <a:tc>
                  <a:txBody>
                    <a:bodyPr/>
                    <a:lstStyle/>
                    <a:p>
                      <a:pPr algn="r"/>
                      <a:r>
                        <a:rPr lang="en-US" sz="2400" dirty="0"/>
                        <a:t>Características</a:t>
                      </a:r>
                      <a:endParaRPr lang="es-ES" sz="2400" dirty="0"/>
                    </a:p>
                  </a:txBody>
                  <a:tcPr marL="83820" marR="83820"/>
                </a:tc>
                <a:extLst>
                  <a:ext uri="{0D108BD9-81ED-4DB2-BD59-A6C34878D82A}">
                    <a16:rowId xmlns:a16="http://schemas.microsoft.com/office/drawing/2014/main" val="10000"/>
                  </a:ext>
                </a:extLst>
              </a:tr>
              <a:tr h="2324100">
                <a:tc>
                  <a:txBody>
                    <a:bodyPr/>
                    <a:lstStyle/>
                    <a:p>
                      <a:r>
                        <a:rPr lang="en-US" sz="2400" b="1" dirty="0"/>
                        <a:t>Ejemplos</a:t>
                      </a:r>
                    </a:p>
                    <a:p>
                      <a:endParaRPr lang="es-ES" dirty="0"/>
                    </a:p>
                    <a:p>
                      <a:endParaRPr lang="es-ES" dirty="0"/>
                    </a:p>
                  </a:txBody>
                  <a:tcPr marL="83820" marR="83820"/>
                </a:tc>
                <a:tc>
                  <a:txBody>
                    <a:bodyPr/>
                    <a:lstStyle/>
                    <a:p>
                      <a:pPr algn="r"/>
                      <a:r>
                        <a:rPr lang="en-US" sz="2400" b="1" dirty="0"/>
                        <a:t>                     No ejemplos</a:t>
                      </a:r>
                      <a:endParaRPr lang="es-ES" sz="2400" b="1" dirty="0"/>
                    </a:p>
                  </a:txBody>
                  <a:tcPr marL="83820" marR="83820"/>
                </a:tc>
                <a:extLst>
                  <a:ext uri="{0D108BD9-81ED-4DB2-BD59-A6C34878D82A}">
                    <a16:rowId xmlns:a16="http://schemas.microsoft.com/office/drawing/2014/main" val="10001"/>
                  </a:ext>
                </a:extLst>
              </a:tr>
            </a:tbl>
          </a:graphicData>
        </a:graphic>
      </p:graphicFrame>
      <p:sp>
        <p:nvSpPr>
          <p:cNvPr id="6" name="Slide Number Placeholder 5"/>
          <p:cNvSpPr>
            <a:spLocks noGrp="1"/>
          </p:cNvSpPr>
          <p:nvPr>
            <p:ph type="sldNum" sz="quarter" idx="12"/>
          </p:nvPr>
        </p:nvSpPr>
        <p:spPr/>
        <p:txBody>
          <a:bodyPr/>
          <a:lstStyle/>
          <a:p>
            <a:fld id="{B6D9322F-919B-430E-8C7B-7E9CB07654DF}" type="slidenum">
              <a:rPr lang="en-US" smtClean="0"/>
              <a:t>10</a:t>
            </a:fld>
            <a:endParaRPr lang="es-ES" dirty="0"/>
          </a:p>
        </p:txBody>
      </p:sp>
      <p:sp>
        <p:nvSpPr>
          <p:cNvPr id="3" name="TextBox 2"/>
          <p:cNvSpPr txBox="1"/>
          <p:nvPr/>
        </p:nvSpPr>
        <p:spPr>
          <a:xfrm>
            <a:off x="3060700" y="3437994"/>
            <a:ext cx="3082817" cy="461665"/>
          </a:xfrm>
          <a:prstGeom prst="rect">
            <a:avLst/>
          </a:prstGeom>
          <a:solidFill>
            <a:schemeClr val="bg1"/>
          </a:solidFill>
        </p:spPr>
        <p:txBody>
          <a:bodyPr wrap="square" rtlCol="0">
            <a:spAutoFit/>
          </a:bodyPr>
          <a:lstStyle/>
          <a:p>
            <a:pPr algn="ctr"/>
            <a:r>
              <a:rPr lang="es-ES" sz="2400" b="1" dirty="0"/>
              <a:t>Palabra de vocabulario</a:t>
            </a:r>
          </a:p>
        </p:txBody>
      </p:sp>
      <p:sp>
        <p:nvSpPr>
          <p:cNvPr id="5" name="Line Callout 1 4"/>
          <p:cNvSpPr/>
          <p:nvPr/>
        </p:nvSpPr>
        <p:spPr>
          <a:xfrm>
            <a:off x="2187232" y="1950164"/>
            <a:ext cx="3400768" cy="580912"/>
          </a:xfrm>
          <a:prstGeom prst="borderCallout1">
            <a:avLst>
              <a:gd name="adj1" fmla="val 103636"/>
              <a:gd name="adj2" fmla="val 50776"/>
              <a:gd name="adj3" fmla="val 262284"/>
              <a:gd name="adj4" fmla="val 70957"/>
            </a:avLst>
          </a:prstGeom>
          <a:ln>
            <a:solidFill>
              <a:srgbClr val="FFFF0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s-ES" dirty="0"/>
              <a:t>La palabra que se quiere aprender</a:t>
            </a:r>
          </a:p>
        </p:txBody>
      </p:sp>
    </p:spTree>
    <p:extLst>
      <p:ext uri="{BB962C8B-B14F-4D97-AF65-F5344CB8AC3E}">
        <p14:creationId xmlns:p14="http://schemas.microsoft.com/office/powerpoint/2010/main" val="20141219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7315" y="269479"/>
            <a:ext cx="7772400" cy="730982"/>
          </a:xfrm>
        </p:spPr>
        <p:txBody>
          <a:bodyPr/>
          <a:lstStyle/>
          <a:p>
            <a:r>
              <a:rPr lang="es-ES" dirty="0"/>
              <a:t>Modelo Frayer</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21106360"/>
              </p:ext>
            </p:extLst>
          </p:nvPr>
        </p:nvGraphicFramePr>
        <p:xfrm>
          <a:off x="457200" y="1600200"/>
          <a:ext cx="8229600" cy="4648200"/>
        </p:xfrm>
        <a:graphic>
          <a:graphicData uri="http://schemas.openxmlformats.org/drawingml/2006/table">
            <a:tbl>
              <a:tblPr firstRow="1" bandRow="1">
                <a:tableStyleId>{5C22544A-7EE6-4342-B048-85BDC9FD1C3A}</a:tableStyleId>
              </a:tblPr>
              <a:tblGrid>
                <a:gridCol w="4114800">
                  <a:extLst>
                    <a:ext uri="{9D8B030D-6E8A-4147-A177-3AD203B41FA5}">
                      <a16:colId xmlns:a16="http://schemas.microsoft.com/office/drawing/2014/main" val="20000"/>
                    </a:ext>
                  </a:extLst>
                </a:gridCol>
                <a:gridCol w="4114800">
                  <a:extLst>
                    <a:ext uri="{9D8B030D-6E8A-4147-A177-3AD203B41FA5}">
                      <a16:colId xmlns:a16="http://schemas.microsoft.com/office/drawing/2014/main" val="20001"/>
                    </a:ext>
                  </a:extLst>
                </a:gridCol>
              </a:tblGrid>
              <a:tr h="2324100">
                <a:tc>
                  <a:txBody>
                    <a:bodyPr/>
                    <a:lstStyle/>
                    <a:p>
                      <a:r>
                        <a:rPr lang="en-US" sz="2400" b="1" dirty="0"/>
                        <a:t>Definición</a:t>
                      </a:r>
                    </a:p>
                    <a:p>
                      <a:endParaRPr lang="es-ES" dirty="0"/>
                    </a:p>
                  </a:txBody>
                  <a:tcPr/>
                </a:tc>
                <a:tc>
                  <a:txBody>
                    <a:bodyPr/>
                    <a:lstStyle/>
                    <a:p>
                      <a:pPr algn="r"/>
                      <a:r>
                        <a:rPr lang="en-US" sz="2400" dirty="0"/>
                        <a:t>                     Características</a:t>
                      </a:r>
                      <a:endParaRPr lang="es-ES" sz="2400" dirty="0"/>
                    </a:p>
                  </a:txBody>
                  <a:tcPr/>
                </a:tc>
                <a:extLst>
                  <a:ext uri="{0D108BD9-81ED-4DB2-BD59-A6C34878D82A}">
                    <a16:rowId xmlns:a16="http://schemas.microsoft.com/office/drawing/2014/main" val="10000"/>
                  </a:ext>
                </a:extLst>
              </a:tr>
              <a:tr h="2324100">
                <a:tc>
                  <a:txBody>
                    <a:bodyPr/>
                    <a:lstStyle/>
                    <a:p>
                      <a:r>
                        <a:rPr lang="en-US" sz="2400" b="1" dirty="0"/>
                        <a:t>Ejemplos</a:t>
                      </a:r>
                    </a:p>
                    <a:p>
                      <a:endParaRPr lang="es-ES" dirty="0"/>
                    </a:p>
                    <a:p>
                      <a:endParaRPr lang="es-ES" dirty="0"/>
                    </a:p>
                  </a:txBody>
                  <a:tcPr/>
                </a:tc>
                <a:tc>
                  <a:txBody>
                    <a:bodyPr/>
                    <a:lstStyle/>
                    <a:p>
                      <a:pPr algn="r"/>
                      <a:r>
                        <a:rPr lang="en-US" sz="2400" b="1" dirty="0"/>
                        <a:t>No ejemplos</a:t>
                      </a:r>
                      <a:endParaRPr lang="es-ES" sz="2400" b="1" dirty="0"/>
                    </a:p>
                  </a:txBody>
                  <a:tcPr/>
                </a:tc>
                <a:extLst>
                  <a:ext uri="{0D108BD9-81ED-4DB2-BD59-A6C34878D82A}">
                    <a16:rowId xmlns:a16="http://schemas.microsoft.com/office/drawing/2014/main" val="10001"/>
                  </a:ext>
                </a:extLst>
              </a:tr>
            </a:tbl>
          </a:graphicData>
        </a:graphic>
      </p:graphicFrame>
      <p:sp>
        <p:nvSpPr>
          <p:cNvPr id="5" name="Line Callout 1 4"/>
          <p:cNvSpPr/>
          <p:nvPr/>
        </p:nvSpPr>
        <p:spPr>
          <a:xfrm>
            <a:off x="3061222" y="1032157"/>
            <a:ext cx="3064585" cy="1473667"/>
          </a:xfrm>
          <a:prstGeom prst="borderCallout1">
            <a:avLst>
              <a:gd name="adj1" fmla="val 47995"/>
              <a:gd name="adj2" fmla="val -600"/>
              <a:gd name="adj3" fmla="val 63796"/>
              <a:gd name="adj4" fmla="val -29647"/>
            </a:avLst>
          </a:prstGeom>
          <a:ln>
            <a:solidFill>
              <a:srgbClr val="FFFF0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s-ES" sz="1700" dirty="0"/>
              <a:t>Escriba el significado de una palabra para indicar qué ha aprendido hasta ahora. Escriba la definición en sus propias palabras.</a:t>
            </a:r>
          </a:p>
        </p:txBody>
      </p:sp>
      <p:sp>
        <p:nvSpPr>
          <p:cNvPr id="7" name="Oval 6"/>
          <p:cNvSpPr/>
          <p:nvPr/>
        </p:nvSpPr>
        <p:spPr>
          <a:xfrm>
            <a:off x="268941" y="1376979"/>
            <a:ext cx="1893346" cy="1021976"/>
          </a:xfrm>
          <a:prstGeom prst="ellipse">
            <a:avLst/>
          </a:prstGeom>
          <a:noFill/>
          <a:ln w="571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Slide Number Placeholder 7"/>
          <p:cNvSpPr>
            <a:spLocks noGrp="1"/>
          </p:cNvSpPr>
          <p:nvPr>
            <p:ph type="sldNum" sz="quarter" idx="12"/>
          </p:nvPr>
        </p:nvSpPr>
        <p:spPr/>
        <p:txBody>
          <a:bodyPr/>
          <a:lstStyle/>
          <a:p>
            <a:fld id="{B6D9322F-919B-430E-8C7B-7E9CB07654DF}" type="slidenum">
              <a:rPr lang="en-US" smtClean="0"/>
              <a:t>11</a:t>
            </a:fld>
            <a:endParaRPr lang="es-ES" dirty="0"/>
          </a:p>
        </p:txBody>
      </p:sp>
      <p:sp>
        <p:nvSpPr>
          <p:cNvPr id="9" name="TextBox 8"/>
          <p:cNvSpPr txBox="1"/>
          <p:nvPr/>
        </p:nvSpPr>
        <p:spPr>
          <a:xfrm>
            <a:off x="3035300" y="3693467"/>
            <a:ext cx="3081472" cy="461665"/>
          </a:xfrm>
          <a:prstGeom prst="rect">
            <a:avLst/>
          </a:prstGeom>
          <a:solidFill>
            <a:schemeClr val="bg1"/>
          </a:solidFill>
        </p:spPr>
        <p:txBody>
          <a:bodyPr wrap="square" rtlCol="0">
            <a:spAutoFit/>
          </a:bodyPr>
          <a:lstStyle/>
          <a:p>
            <a:pPr algn="ctr"/>
            <a:r>
              <a:rPr lang="es-ES" sz="2400" b="1" dirty="0"/>
              <a:t>Palabra de vocabulario</a:t>
            </a:r>
          </a:p>
        </p:txBody>
      </p:sp>
    </p:spTree>
    <p:extLst>
      <p:ext uri="{BB962C8B-B14F-4D97-AF65-F5344CB8AC3E}">
        <p14:creationId xmlns:p14="http://schemas.microsoft.com/office/powerpoint/2010/main" val="1518433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7315" y="269479"/>
            <a:ext cx="7772400" cy="730982"/>
          </a:xfrm>
        </p:spPr>
        <p:txBody>
          <a:bodyPr/>
          <a:lstStyle/>
          <a:p>
            <a:r>
              <a:rPr lang="es-ES" dirty="0"/>
              <a:t>Modelo Frayer</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73898264"/>
              </p:ext>
            </p:extLst>
          </p:nvPr>
        </p:nvGraphicFramePr>
        <p:xfrm>
          <a:off x="457200" y="1600200"/>
          <a:ext cx="8229600" cy="4648200"/>
        </p:xfrm>
        <a:graphic>
          <a:graphicData uri="http://schemas.openxmlformats.org/drawingml/2006/table">
            <a:tbl>
              <a:tblPr firstRow="1" bandRow="1">
                <a:tableStyleId>{5C22544A-7EE6-4342-B048-85BDC9FD1C3A}</a:tableStyleId>
              </a:tblPr>
              <a:tblGrid>
                <a:gridCol w="4114800">
                  <a:extLst>
                    <a:ext uri="{9D8B030D-6E8A-4147-A177-3AD203B41FA5}">
                      <a16:colId xmlns:a16="http://schemas.microsoft.com/office/drawing/2014/main" val="20000"/>
                    </a:ext>
                  </a:extLst>
                </a:gridCol>
                <a:gridCol w="4114800">
                  <a:extLst>
                    <a:ext uri="{9D8B030D-6E8A-4147-A177-3AD203B41FA5}">
                      <a16:colId xmlns:a16="http://schemas.microsoft.com/office/drawing/2014/main" val="20001"/>
                    </a:ext>
                  </a:extLst>
                </a:gridCol>
              </a:tblGrid>
              <a:tr h="2324100">
                <a:tc>
                  <a:txBody>
                    <a:bodyPr/>
                    <a:lstStyle/>
                    <a:p>
                      <a:r>
                        <a:rPr lang="en-US" sz="2400" b="1" dirty="0"/>
                        <a:t>Definición</a:t>
                      </a:r>
                    </a:p>
                    <a:p>
                      <a:endParaRPr lang="es-ES" dirty="0"/>
                    </a:p>
                  </a:txBody>
                  <a:tcPr/>
                </a:tc>
                <a:tc>
                  <a:txBody>
                    <a:bodyPr/>
                    <a:lstStyle/>
                    <a:p>
                      <a:pPr algn="r"/>
                      <a:r>
                        <a:rPr lang="en-US" sz="2400" dirty="0"/>
                        <a:t>                     Características</a:t>
                      </a:r>
                      <a:endParaRPr lang="es-ES" sz="2400" dirty="0"/>
                    </a:p>
                  </a:txBody>
                  <a:tcPr/>
                </a:tc>
                <a:extLst>
                  <a:ext uri="{0D108BD9-81ED-4DB2-BD59-A6C34878D82A}">
                    <a16:rowId xmlns:a16="http://schemas.microsoft.com/office/drawing/2014/main" val="10000"/>
                  </a:ext>
                </a:extLst>
              </a:tr>
              <a:tr h="2324100">
                <a:tc>
                  <a:txBody>
                    <a:bodyPr/>
                    <a:lstStyle/>
                    <a:p>
                      <a:r>
                        <a:rPr lang="en-US" sz="2400" b="1" dirty="0"/>
                        <a:t>Ejemplos</a:t>
                      </a:r>
                    </a:p>
                    <a:p>
                      <a:endParaRPr lang="es-ES" dirty="0"/>
                    </a:p>
                    <a:p>
                      <a:endParaRPr lang="es-ES" dirty="0"/>
                    </a:p>
                  </a:txBody>
                  <a:tcPr/>
                </a:tc>
                <a:tc>
                  <a:txBody>
                    <a:bodyPr/>
                    <a:lstStyle/>
                    <a:p>
                      <a:pPr algn="r"/>
                      <a:r>
                        <a:rPr lang="en-US" sz="2400" b="1" dirty="0"/>
                        <a:t>                      No ejemplos</a:t>
                      </a:r>
                      <a:endParaRPr lang="es-ES" sz="2400" b="1" dirty="0"/>
                    </a:p>
                  </a:txBody>
                  <a:tcPr/>
                </a:tc>
                <a:extLst>
                  <a:ext uri="{0D108BD9-81ED-4DB2-BD59-A6C34878D82A}">
                    <a16:rowId xmlns:a16="http://schemas.microsoft.com/office/drawing/2014/main" val="10001"/>
                  </a:ext>
                </a:extLst>
              </a:tr>
            </a:tbl>
          </a:graphicData>
        </a:graphic>
      </p:graphicFrame>
      <p:sp>
        <p:nvSpPr>
          <p:cNvPr id="5" name="Line Callout 1 4"/>
          <p:cNvSpPr/>
          <p:nvPr/>
        </p:nvSpPr>
        <p:spPr>
          <a:xfrm>
            <a:off x="2318656" y="1127053"/>
            <a:ext cx="3273399" cy="1239628"/>
          </a:xfrm>
          <a:prstGeom prst="borderCallout1">
            <a:avLst>
              <a:gd name="adj1" fmla="val 48938"/>
              <a:gd name="adj2" fmla="val 99400"/>
              <a:gd name="adj3" fmla="val 57766"/>
              <a:gd name="adj4" fmla="val 126517"/>
            </a:avLst>
          </a:prstGeom>
          <a:ln>
            <a:solidFill>
              <a:srgbClr val="FFFF0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s-ES" sz="1600" dirty="0"/>
              <a:t>Escriba partes especiales o ideas sobre la palabra de vocabulario. ¿Qué hace que esta palabra sea diferente a otras palabras similares?</a:t>
            </a:r>
          </a:p>
        </p:txBody>
      </p:sp>
      <p:sp>
        <p:nvSpPr>
          <p:cNvPr id="6" name="Oval 5"/>
          <p:cNvSpPr/>
          <p:nvPr/>
        </p:nvSpPr>
        <p:spPr>
          <a:xfrm>
            <a:off x="6482443" y="1258643"/>
            <a:ext cx="2318657" cy="1108038"/>
          </a:xfrm>
          <a:prstGeom prst="ellipse">
            <a:avLst/>
          </a:prstGeom>
          <a:noFill/>
          <a:ln w="571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Slide Number Placeholder 6"/>
          <p:cNvSpPr>
            <a:spLocks noGrp="1"/>
          </p:cNvSpPr>
          <p:nvPr>
            <p:ph type="sldNum" sz="quarter" idx="12"/>
          </p:nvPr>
        </p:nvSpPr>
        <p:spPr/>
        <p:txBody>
          <a:bodyPr/>
          <a:lstStyle/>
          <a:p>
            <a:fld id="{B6D9322F-919B-430E-8C7B-7E9CB07654DF}" type="slidenum">
              <a:rPr lang="en-US" smtClean="0"/>
              <a:t>12</a:t>
            </a:fld>
            <a:endParaRPr lang="es-ES" dirty="0"/>
          </a:p>
        </p:txBody>
      </p:sp>
      <p:sp>
        <p:nvSpPr>
          <p:cNvPr id="8" name="TextBox 7"/>
          <p:cNvSpPr txBox="1"/>
          <p:nvPr/>
        </p:nvSpPr>
        <p:spPr>
          <a:xfrm>
            <a:off x="3022600" y="3693467"/>
            <a:ext cx="3106872" cy="461665"/>
          </a:xfrm>
          <a:prstGeom prst="rect">
            <a:avLst/>
          </a:prstGeom>
          <a:solidFill>
            <a:schemeClr val="bg1"/>
          </a:solidFill>
        </p:spPr>
        <p:txBody>
          <a:bodyPr wrap="square" rtlCol="0">
            <a:spAutoFit/>
          </a:bodyPr>
          <a:lstStyle/>
          <a:p>
            <a:pPr algn="ctr"/>
            <a:r>
              <a:rPr lang="es-ES" sz="2400" b="1" dirty="0"/>
              <a:t>Palabra de vocabulario</a:t>
            </a:r>
          </a:p>
        </p:txBody>
      </p:sp>
    </p:spTree>
    <p:extLst>
      <p:ext uri="{BB962C8B-B14F-4D97-AF65-F5344CB8AC3E}">
        <p14:creationId xmlns:p14="http://schemas.microsoft.com/office/powerpoint/2010/main" val="6222563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7315" y="269479"/>
            <a:ext cx="7772400" cy="730982"/>
          </a:xfrm>
        </p:spPr>
        <p:txBody>
          <a:bodyPr/>
          <a:lstStyle/>
          <a:p>
            <a:r>
              <a:rPr lang="es-ES" dirty="0"/>
              <a:t>Modelo Frayer</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058255000"/>
              </p:ext>
            </p:extLst>
          </p:nvPr>
        </p:nvGraphicFramePr>
        <p:xfrm>
          <a:off x="457200" y="1600200"/>
          <a:ext cx="8229600" cy="4648200"/>
        </p:xfrm>
        <a:graphic>
          <a:graphicData uri="http://schemas.openxmlformats.org/drawingml/2006/table">
            <a:tbl>
              <a:tblPr firstRow="1" bandRow="1">
                <a:tableStyleId>{5C22544A-7EE6-4342-B048-85BDC9FD1C3A}</a:tableStyleId>
              </a:tblPr>
              <a:tblGrid>
                <a:gridCol w="4114800">
                  <a:extLst>
                    <a:ext uri="{9D8B030D-6E8A-4147-A177-3AD203B41FA5}">
                      <a16:colId xmlns:a16="http://schemas.microsoft.com/office/drawing/2014/main" val="20000"/>
                    </a:ext>
                  </a:extLst>
                </a:gridCol>
                <a:gridCol w="4114800">
                  <a:extLst>
                    <a:ext uri="{9D8B030D-6E8A-4147-A177-3AD203B41FA5}">
                      <a16:colId xmlns:a16="http://schemas.microsoft.com/office/drawing/2014/main" val="20001"/>
                    </a:ext>
                  </a:extLst>
                </a:gridCol>
              </a:tblGrid>
              <a:tr h="2324100">
                <a:tc>
                  <a:txBody>
                    <a:bodyPr/>
                    <a:lstStyle/>
                    <a:p>
                      <a:r>
                        <a:rPr lang="en-US" sz="2400" b="1" dirty="0"/>
                        <a:t>Definición</a:t>
                      </a:r>
                    </a:p>
                    <a:p>
                      <a:endParaRPr lang="es-ES" dirty="0"/>
                    </a:p>
                  </a:txBody>
                  <a:tcPr/>
                </a:tc>
                <a:tc>
                  <a:txBody>
                    <a:bodyPr/>
                    <a:lstStyle/>
                    <a:p>
                      <a:pPr algn="r"/>
                      <a:r>
                        <a:rPr lang="en-US" sz="2400" dirty="0"/>
                        <a:t>                     Características</a:t>
                      </a:r>
                      <a:endParaRPr lang="es-ES" sz="2400" dirty="0"/>
                    </a:p>
                  </a:txBody>
                  <a:tcPr/>
                </a:tc>
                <a:extLst>
                  <a:ext uri="{0D108BD9-81ED-4DB2-BD59-A6C34878D82A}">
                    <a16:rowId xmlns:a16="http://schemas.microsoft.com/office/drawing/2014/main" val="10000"/>
                  </a:ext>
                </a:extLst>
              </a:tr>
              <a:tr h="2324100">
                <a:tc>
                  <a:txBody>
                    <a:bodyPr/>
                    <a:lstStyle/>
                    <a:p>
                      <a:r>
                        <a:rPr lang="en-US" sz="2400" b="1" dirty="0"/>
                        <a:t>Ejemplos</a:t>
                      </a:r>
                    </a:p>
                    <a:p>
                      <a:endParaRPr lang="es-ES" dirty="0"/>
                    </a:p>
                    <a:p>
                      <a:endParaRPr lang="es-ES" dirty="0"/>
                    </a:p>
                  </a:txBody>
                  <a:tcPr/>
                </a:tc>
                <a:tc>
                  <a:txBody>
                    <a:bodyPr/>
                    <a:lstStyle/>
                    <a:p>
                      <a:pPr algn="r"/>
                      <a:r>
                        <a:rPr lang="en-US" sz="2400" b="1" dirty="0"/>
                        <a:t>                      No ejemplos</a:t>
                      </a:r>
                      <a:endParaRPr lang="es-ES" sz="2400" b="1" dirty="0"/>
                    </a:p>
                  </a:txBody>
                  <a:tcPr/>
                </a:tc>
                <a:extLst>
                  <a:ext uri="{0D108BD9-81ED-4DB2-BD59-A6C34878D82A}">
                    <a16:rowId xmlns:a16="http://schemas.microsoft.com/office/drawing/2014/main" val="10001"/>
                  </a:ext>
                </a:extLst>
              </a:tr>
            </a:tbl>
          </a:graphicData>
        </a:graphic>
      </p:graphicFrame>
      <p:sp>
        <p:nvSpPr>
          <p:cNvPr id="5" name="Line Callout 1 4"/>
          <p:cNvSpPr/>
          <p:nvPr/>
        </p:nvSpPr>
        <p:spPr>
          <a:xfrm>
            <a:off x="2708114" y="4793265"/>
            <a:ext cx="3855972" cy="1666521"/>
          </a:xfrm>
          <a:prstGeom prst="borderCallout1">
            <a:avLst>
              <a:gd name="adj1" fmla="val 52711"/>
              <a:gd name="adj2" fmla="val -600"/>
              <a:gd name="adj3" fmla="val -12096"/>
              <a:gd name="adj4" fmla="val -35446"/>
            </a:avLst>
          </a:prstGeom>
          <a:ln>
            <a:solidFill>
              <a:srgbClr val="FFFF0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s-ES" sz="1600" dirty="0"/>
              <a:t>Muestre la palabra de maneras diferentes e indique cómo se podría usar o ver. Cada ejemplo debe tener todas las características escritas en el espacio de arriba a la derecha. Escriba un mínimo de 3 ejemplos.</a:t>
            </a:r>
          </a:p>
        </p:txBody>
      </p:sp>
      <p:sp>
        <p:nvSpPr>
          <p:cNvPr id="6" name="Oval 5"/>
          <p:cNvSpPr/>
          <p:nvPr/>
        </p:nvSpPr>
        <p:spPr>
          <a:xfrm>
            <a:off x="301215" y="3711388"/>
            <a:ext cx="1756185" cy="876941"/>
          </a:xfrm>
          <a:prstGeom prst="ellipse">
            <a:avLst/>
          </a:prstGeom>
          <a:noFill/>
          <a:ln w="571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Slide Number Placeholder 6"/>
          <p:cNvSpPr>
            <a:spLocks noGrp="1"/>
          </p:cNvSpPr>
          <p:nvPr>
            <p:ph type="sldNum" sz="quarter" idx="12"/>
          </p:nvPr>
        </p:nvSpPr>
        <p:spPr/>
        <p:txBody>
          <a:bodyPr/>
          <a:lstStyle/>
          <a:p>
            <a:fld id="{B6D9322F-919B-430E-8C7B-7E9CB07654DF}" type="slidenum">
              <a:rPr lang="en-US" smtClean="0"/>
              <a:t>13</a:t>
            </a:fld>
            <a:endParaRPr lang="es-ES" dirty="0"/>
          </a:p>
        </p:txBody>
      </p:sp>
      <p:sp>
        <p:nvSpPr>
          <p:cNvPr id="8" name="TextBox 7"/>
          <p:cNvSpPr txBox="1"/>
          <p:nvPr/>
        </p:nvSpPr>
        <p:spPr>
          <a:xfrm>
            <a:off x="3035300" y="3693467"/>
            <a:ext cx="3081472" cy="461665"/>
          </a:xfrm>
          <a:prstGeom prst="rect">
            <a:avLst/>
          </a:prstGeom>
          <a:solidFill>
            <a:schemeClr val="bg1"/>
          </a:solidFill>
        </p:spPr>
        <p:txBody>
          <a:bodyPr wrap="square" rtlCol="0">
            <a:spAutoFit/>
          </a:bodyPr>
          <a:lstStyle/>
          <a:p>
            <a:pPr algn="ctr"/>
            <a:r>
              <a:rPr lang="es-ES" sz="2400" b="1" dirty="0"/>
              <a:t>Palabra de vocabulario</a:t>
            </a:r>
          </a:p>
        </p:txBody>
      </p:sp>
    </p:spTree>
    <p:extLst>
      <p:ext uri="{BB962C8B-B14F-4D97-AF65-F5344CB8AC3E}">
        <p14:creationId xmlns:p14="http://schemas.microsoft.com/office/powerpoint/2010/main" val="10535435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7315" y="269479"/>
            <a:ext cx="7772400" cy="730982"/>
          </a:xfrm>
        </p:spPr>
        <p:txBody>
          <a:bodyPr/>
          <a:lstStyle/>
          <a:p>
            <a:r>
              <a:rPr lang="es-ES" dirty="0"/>
              <a:t>Modelo Frayer</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825353847"/>
              </p:ext>
            </p:extLst>
          </p:nvPr>
        </p:nvGraphicFramePr>
        <p:xfrm>
          <a:off x="457200" y="1600200"/>
          <a:ext cx="8229600" cy="4648200"/>
        </p:xfrm>
        <a:graphic>
          <a:graphicData uri="http://schemas.openxmlformats.org/drawingml/2006/table">
            <a:tbl>
              <a:tblPr firstRow="1" bandRow="1">
                <a:tableStyleId>{5C22544A-7EE6-4342-B048-85BDC9FD1C3A}</a:tableStyleId>
              </a:tblPr>
              <a:tblGrid>
                <a:gridCol w="4114800">
                  <a:extLst>
                    <a:ext uri="{9D8B030D-6E8A-4147-A177-3AD203B41FA5}">
                      <a16:colId xmlns:a16="http://schemas.microsoft.com/office/drawing/2014/main" val="20000"/>
                    </a:ext>
                  </a:extLst>
                </a:gridCol>
                <a:gridCol w="4114800">
                  <a:extLst>
                    <a:ext uri="{9D8B030D-6E8A-4147-A177-3AD203B41FA5}">
                      <a16:colId xmlns:a16="http://schemas.microsoft.com/office/drawing/2014/main" val="20001"/>
                    </a:ext>
                  </a:extLst>
                </a:gridCol>
              </a:tblGrid>
              <a:tr h="2324100">
                <a:tc>
                  <a:txBody>
                    <a:bodyPr/>
                    <a:lstStyle/>
                    <a:p>
                      <a:r>
                        <a:rPr lang="en-US" sz="2400" b="1" dirty="0"/>
                        <a:t>Definición</a:t>
                      </a:r>
                    </a:p>
                    <a:p>
                      <a:endParaRPr lang="es-ES" dirty="0"/>
                    </a:p>
                  </a:txBody>
                  <a:tcPr/>
                </a:tc>
                <a:tc>
                  <a:txBody>
                    <a:bodyPr/>
                    <a:lstStyle/>
                    <a:p>
                      <a:pPr algn="r"/>
                      <a:r>
                        <a:rPr lang="en-US" sz="2400" dirty="0"/>
                        <a:t>                     Características</a:t>
                      </a:r>
                      <a:endParaRPr lang="es-ES" sz="2400" dirty="0"/>
                    </a:p>
                  </a:txBody>
                  <a:tcPr/>
                </a:tc>
                <a:extLst>
                  <a:ext uri="{0D108BD9-81ED-4DB2-BD59-A6C34878D82A}">
                    <a16:rowId xmlns:a16="http://schemas.microsoft.com/office/drawing/2014/main" val="10000"/>
                  </a:ext>
                </a:extLst>
              </a:tr>
              <a:tr h="2324100">
                <a:tc>
                  <a:txBody>
                    <a:bodyPr/>
                    <a:lstStyle/>
                    <a:p>
                      <a:r>
                        <a:rPr lang="en-US" sz="2400" b="1" dirty="0"/>
                        <a:t>Ejemplos</a:t>
                      </a:r>
                    </a:p>
                    <a:p>
                      <a:endParaRPr lang="es-ES" dirty="0"/>
                    </a:p>
                    <a:p>
                      <a:endParaRPr lang="es-ES" dirty="0"/>
                    </a:p>
                  </a:txBody>
                  <a:tcPr/>
                </a:tc>
                <a:tc>
                  <a:txBody>
                    <a:bodyPr/>
                    <a:lstStyle/>
                    <a:p>
                      <a:pPr algn="r"/>
                      <a:r>
                        <a:rPr lang="en-US" sz="2400" b="1" dirty="0"/>
                        <a:t>                      No ejemplos</a:t>
                      </a:r>
                      <a:endParaRPr lang="es-ES" sz="2400" b="1" dirty="0"/>
                    </a:p>
                  </a:txBody>
                  <a:tcPr/>
                </a:tc>
                <a:extLst>
                  <a:ext uri="{0D108BD9-81ED-4DB2-BD59-A6C34878D82A}">
                    <a16:rowId xmlns:a16="http://schemas.microsoft.com/office/drawing/2014/main" val="10001"/>
                  </a:ext>
                </a:extLst>
              </a:tr>
            </a:tbl>
          </a:graphicData>
        </a:graphic>
      </p:graphicFrame>
      <p:sp>
        <p:nvSpPr>
          <p:cNvPr id="5" name="Line Callout 1 4"/>
          <p:cNvSpPr/>
          <p:nvPr/>
        </p:nvSpPr>
        <p:spPr>
          <a:xfrm>
            <a:off x="2498270" y="4733364"/>
            <a:ext cx="4289805" cy="1726422"/>
          </a:xfrm>
          <a:prstGeom prst="borderCallout1">
            <a:avLst>
              <a:gd name="adj1" fmla="val 48233"/>
              <a:gd name="adj2" fmla="val 99279"/>
              <a:gd name="adj3" fmla="val -1026"/>
              <a:gd name="adj4" fmla="val 122030"/>
            </a:avLst>
          </a:prstGeom>
          <a:ln>
            <a:solidFill>
              <a:srgbClr val="FFFF0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s-ES" sz="1600" dirty="0"/>
              <a:t>Aplique diferentes formas de mostrar elementos que podrían confundirse con la palabra. Los no ejemplos deben ser muy similares, pero no idénticos, a la palabra del vocabulario. Hay que escribir un mínimo de 3 no ejemplos.</a:t>
            </a:r>
          </a:p>
        </p:txBody>
      </p:sp>
      <p:sp>
        <p:nvSpPr>
          <p:cNvPr id="6" name="Oval 5"/>
          <p:cNvSpPr/>
          <p:nvPr/>
        </p:nvSpPr>
        <p:spPr>
          <a:xfrm>
            <a:off x="6559738" y="3606491"/>
            <a:ext cx="2214922" cy="1097281"/>
          </a:xfrm>
          <a:prstGeom prst="ellipse">
            <a:avLst/>
          </a:prstGeom>
          <a:noFill/>
          <a:ln w="571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Slide Number Placeholder 6"/>
          <p:cNvSpPr>
            <a:spLocks noGrp="1"/>
          </p:cNvSpPr>
          <p:nvPr>
            <p:ph type="sldNum" sz="quarter" idx="12"/>
          </p:nvPr>
        </p:nvSpPr>
        <p:spPr/>
        <p:txBody>
          <a:bodyPr/>
          <a:lstStyle/>
          <a:p>
            <a:fld id="{B6D9322F-919B-430E-8C7B-7E9CB07654DF}" type="slidenum">
              <a:rPr lang="en-US" smtClean="0"/>
              <a:t>14</a:t>
            </a:fld>
            <a:endParaRPr lang="es-ES" dirty="0"/>
          </a:p>
        </p:txBody>
      </p:sp>
      <p:sp>
        <p:nvSpPr>
          <p:cNvPr id="8" name="TextBox 7"/>
          <p:cNvSpPr txBox="1"/>
          <p:nvPr/>
        </p:nvSpPr>
        <p:spPr>
          <a:xfrm>
            <a:off x="3022600" y="3693467"/>
            <a:ext cx="3106872" cy="461665"/>
          </a:xfrm>
          <a:prstGeom prst="rect">
            <a:avLst/>
          </a:prstGeom>
          <a:solidFill>
            <a:schemeClr val="bg1"/>
          </a:solidFill>
        </p:spPr>
        <p:txBody>
          <a:bodyPr wrap="square" rtlCol="0">
            <a:spAutoFit/>
          </a:bodyPr>
          <a:lstStyle/>
          <a:p>
            <a:pPr algn="ctr"/>
            <a:r>
              <a:rPr lang="es-ES" sz="2400" b="1" dirty="0"/>
              <a:t>Palabra de vocabulario</a:t>
            </a:r>
          </a:p>
        </p:txBody>
      </p:sp>
    </p:spTree>
    <p:extLst>
      <p:ext uri="{BB962C8B-B14F-4D97-AF65-F5344CB8AC3E}">
        <p14:creationId xmlns:p14="http://schemas.microsoft.com/office/powerpoint/2010/main" val="20937907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7315" y="269479"/>
            <a:ext cx="7772400" cy="730982"/>
          </a:xfrm>
        </p:spPr>
        <p:txBody>
          <a:bodyPr/>
          <a:lstStyle/>
          <a:p>
            <a:r>
              <a:rPr lang="es-ES" dirty="0"/>
              <a:t>Ejemplo de Modelo Frayer</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181595101"/>
              </p:ext>
            </p:extLst>
          </p:nvPr>
        </p:nvGraphicFramePr>
        <p:xfrm>
          <a:off x="457200" y="1313964"/>
          <a:ext cx="8229600" cy="4955540"/>
        </p:xfrm>
        <a:graphic>
          <a:graphicData uri="http://schemas.openxmlformats.org/drawingml/2006/table">
            <a:tbl>
              <a:tblPr firstRow="1" bandRow="1">
                <a:tableStyleId>{5C22544A-7EE6-4342-B048-85BDC9FD1C3A}</a:tableStyleId>
              </a:tblPr>
              <a:tblGrid>
                <a:gridCol w="4114800">
                  <a:extLst>
                    <a:ext uri="{9D8B030D-6E8A-4147-A177-3AD203B41FA5}">
                      <a16:colId xmlns:a16="http://schemas.microsoft.com/office/drawing/2014/main" val="20000"/>
                    </a:ext>
                  </a:extLst>
                </a:gridCol>
                <a:gridCol w="4114800">
                  <a:extLst>
                    <a:ext uri="{9D8B030D-6E8A-4147-A177-3AD203B41FA5}">
                      <a16:colId xmlns:a16="http://schemas.microsoft.com/office/drawing/2014/main" val="20001"/>
                    </a:ext>
                  </a:extLst>
                </a:gridCol>
              </a:tblGrid>
              <a:tr h="2324100">
                <a:tc>
                  <a:txBody>
                    <a:bodyPr/>
                    <a:lstStyle/>
                    <a:p>
                      <a:r>
                        <a:rPr lang="en-US" sz="2400" b="1" dirty="0"/>
                        <a:t>Definición</a:t>
                      </a:r>
                    </a:p>
                    <a:p>
                      <a:endParaRPr lang="es-ES" dirty="0"/>
                    </a:p>
                    <a:p>
                      <a:r>
                        <a:rPr lang="en-US" sz="2200" b="0" dirty="0"/>
                        <a:t>un poco asustado o con miedo</a:t>
                      </a:r>
                    </a:p>
                  </a:txBody>
                  <a:tcPr/>
                </a:tc>
                <a:tc>
                  <a:txBody>
                    <a:bodyPr/>
                    <a:lstStyle/>
                    <a:p>
                      <a:pPr algn="r"/>
                      <a:r>
                        <a:rPr lang="en-US" sz="2400" dirty="0"/>
                        <a:t>Características</a:t>
                      </a:r>
                    </a:p>
                    <a:p>
                      <a:pPr marL="242888" indent="-242888" algn="l">
                        <a:buFont typeface="Arial" charset="0"/>
                        <a:buChar char="•"/>
                        <a:tabLst/>
                      </a:pPr>
                      <a:r>
                        <a:rPr lang="en-US" sz="2200" b="0" dirty="0"/>
                        <a:t>latidos acelerados</a:t>
                      </a:r>
                    </a:p>
                    <a:p>
                      <a:pPr marL="242888" indent="-242888" algn="l">
                        <a:buFont typeface="Arial" charset="0"/>
                        <a:buChar char="•"/>
                        <a:tabLst/>
                      </a:pPr>
                      <a:r>
                        <a:rPr lang="en-US" sz="2200" b="0" baseline="0" dirty="0"/>
                        <a:t>algo parece un poco peligroso</a:t>
                      </a:r>
                    </a:p>
                    <a:p>
                      <a:pPr marL="242888" indent="-242888" algn="l">
                        <a:buFont typeface="Arial" charset="0"/>
                        <a:buChar char="•"/>
                        <a:tabLst/>
                      </a:pPr>
                      <a:r>
                        <a:rPr lang="en-US" sz="2200" b="0" dirty="0"/>
                        <a:t>igual quiero hacerlo</a:t>
                      </a:r>
                      <a:endParaRPr lang="es-ES" sz="2200" b="0" dirty="0"/>
                    </a:p>
                  </a:txBody>
                  <a:tcPr/>
                </a:tc>
                <a:extLst>
                  <a:ext uri="{0D108BD9-81ED-4DB2-BD59-A6C34878D82A}">
                    <a16:rowId xmlns:a16="http://schemas.microsoft.com/office/drawing/2014/main" val="10000"/>
                  </a:ext>
                </a:extLst>
              </a:tr>
              <a:tr h="2324100">
                <a:tc>
                  <a:txBody>
                    <a:bodyPr/>
                    <a:lstStyle/>
                    <a:p>
                      <a:r>
                        <a:rPr lang="en-US" sz="2400" b="1" dirty="0"/>
                        <a:t>Ejemplos</a:t>
                      </a:r>
                    </a:p>
                    <a:p>
                      <a:endParaRPr lang="es-ES" dirty="0"/>
                    </a:p>
                    <a:p>
                      <a:pPr marL="242888" indent="-242888">
                        <a:buFont typeface="Arial" charset="0"/>
                        <a:buChar char="•"/>
                        <a:tabLst/>
                      </a:pPr>
                      <a:r>
                        <a:rPr lang="en-US" sz="2200" dirty="0"/>
                        <a:t>conducir rápidamente</a:t>
                      </a:r>
                    </a:p>
                    <a:p>
                      <a:pPr marL="242888" indent="-242888">
                        <a:spcBef>
                          <a:spcPts val="2200"/>
                        </a:spcBef>
                        <a:buFont typeface="Arial" charset="0"/>
                        <a:buChar char="•"/>
                        <a:tabLst/>
                      </a:pPr>
                      <a:r>
                        <a:rPr lang="en-US" sz="2200" dirty="0"/>
                        <a:t>tomar un examen</a:t>
                      </a:r>
                    </a:p>
                    <a:p>
                      <a:pPr marL="242888" indent="-242888">
                        <a:spcBef>
                          <a:spcPts val="2200"/>
                        </a:spcBef>
                        <a:buFont typeface="Arial" charset="0"/>
                        <a:buChar char="•"/>
                        <a:tabLst/>
                      </a:pPr>
                      <a:r>
                        <a:rPr lang="en-US" sz="2200" dirty="0"/>
                        <a:t>comenzar una escuela o un empleo nuevo</a:t>
                      </a:r>
                      <a:endParaRPr lang="es-ES" sz="2200" dirty="0"/>
                    </a:p>
                  </a:txBody>
                  <a:tcPr/>
                </a:tc>
                <a:tc>
                  <a:txBody>
                    <a:bodyPr/>
                    <a:lstStyle/>
                    <a:p>
                      <a:pPr algn="r"/>
                      <a:r>
                        <a:rPr lang="en-US" sz="2400" b="1" dirty="0"/>
                        <a:t>No ejemplos</a:t>
                      </a:r>
                    </a:p>
                    <a:p>
                      <a:pPr algn="l"/>
                      <a:endParaRPr lang="es-ES" sz="1200" b="0" dirty="0"/>
                    </a:p>
                    <a:p>
                      <a:pPr marL="242888" indent="-242888" algn="l">
                        <a:buFont typeface="Arial" charset="0"/>
                        <a:buChar char="•"/>
                        <a:tabLst/>
                      </a:pPr>
                      <a:r>
                        <a:rPr lang="en-US" sz="2200" b="0" dirty="0"/>
                        <a:t>estar sentado en un automóvil en un sitio seguro</a:t>
                      </a:r>
                    </a:p>
                    <a:p>
                      <a:pPr marL="242888" indent="-242888" algn="l">
                        <a:buFont typeface="Arial" charset="0"/>
                        <a:buChar char="•"/>
                        <a:tabLst/>
                      </a:pPr>
                      <a:r>
                        <a:rPr lang="en-US" sz="2200" b="0" dirty="0"/>
                        <a:t>jugar un deporte o </a:t>
                      </a:r>
                      <a:br>
                        <a:rPr lang="en-US" sz="2200" b="0" dirty="0"/>
                      </a:br>
                      <a:r>
                        <a:rPr lang="en-US" sz="2200" b="0" dirty="0"/>
                        <a:t>juego favorito</a:t>
                      </a:r>
                      <a:endParaRPr lang="es-ES" sz="2200" b="0" dirty="0"/>
                    </a:p>
                    <a:p>
                      <a:pPr marL="242888" indent="-242888" algn="l">
                        <a:buFont typeface="Arial" charset="0"/>
                        <a:buChar char="•"/>
                        <a:tabLst/>
                      </a:pPr>
                      <a:r>
                        <a:rPr lang="en-US" sz="2200" b="0" dirty="0"/>
                        <a:t>visitar a un buen amigo</a:t>
                      </a:r>
                      <a:endParaRPr lang="es-ES" sz="2200" b="0" dirty="0"/>
                    </a:p>
                  </a:txBody>
                  <a:tcPr/>
                </a:tc>
                <a:extLst>
                  <a:ext uri="{0D108BD9-81ED-4DB2-BD59-A6C34878D82A}">
                    <a16:rowId xmlns:a16="http://schemas.microsoft.com/office/drawing/2014/main" val="10001"/>
                  </a:ext>
                </a:extLst>
              </a:tr>
            </a:tbl>
          </a:graphicData>
        </a:graphic>
      </p:graphicFrame>
      <p:sp>
        <p:nvSpPr>
          <p:cNvPr id="5" name="Slide Number Placeholder 4"/>
          <p:cNvSpPr>
            <a:spLocks noGrp="1"/>
          </p:cNvSpPr>
          <p:nvPr>
            <p:ph type="sldNum" sz="quarter" idx="12"/>
          </p:nvPr>
        </p:nvSpPr>
        <p:spPr/>
        <p:txBody>
          <a:bodyPr/>
          <a:lstStyle/>
          <a:p>
            <a:fld id="{B6D9322F-919B-430E-8C7B-7E9CB07654DF}" type="slidenum">
              <a:rPr lang="en-US" smtClean="0"/>
              <a:t>15</a:t>
            </a:fld>
            <a:endParaRPr lang="es-ES" dirty="0"/>
          </a:p>
        </p:txBody>
      </p:sp>
      <p:sp>
        <p:nvSpPr>
          <p:cNvPr id="3" name="TextBox 2"/>
          <p:cNvSpPr txBox="1"/>
          <p:nvPr/>
        </p:nvSpPr>
        <p:spPr>
          <a:xfrm>
            <a:off x="3033817" y="3331981"/>
            <a:ext cx="3079410" cy="461665"/>
          </a:xfrm>
          <a:prstGeom prst="rect">
            <a:avLst/>
          </a:prstGeom>
          <a:solidFill>
            <a:schemeClr val="bg1"/>
          </a:solidFill>
        </p:spPr>
        <p:txBody>
          <a:bodyPr wrap="square" rtlCol="0">
            <a:spAutoFit/>
          </a:bodyPr>
          <a:lstStyle/>
          <a:p>
            <a:pPr algn="ctr"/>
            <a:r>
              <a:rPr lang="es-ES" sz="2400" b="1" dirty="0"/>
              <a:t>Nervioso</a:t>
            </a:r>
          </a:p>
        </p:txBody>
      </p:sp>
      <p:pic>
        <p:nvPicPr>
          <p:cNvPr id="6" name="Picture 5"/>
          <p:cNvPicPr>
            <a:picLocks noChangeAspect="1"/>
          </p:cNvPicPr>
          <p:nvPr/>
        </p:nvPicPr>
        <p:blipFill>
          <a:blip r:embed="rId3"/>
          <a:stretch>
            <a:fillRect/>
          </a:stretch>
        </p:blipFill>
        <p:spPr>
          <a:xfrm>
            <a:off x="2917033" y="4663593"/>
            <a:ext cx="713684" cy="790150"/>
          </a:xfrm>
          <a:prstGeom prst="rect">
            <a:avLst/>
          </a:prstGeom>
        </p:spPr>
      </p:pic>
      <p:pic>
        <p:nvPicPr>
          <p:cNvPr id="7" name="Picture 6"/>
          <p:cNvPicPr>
            <a:picLocks noChangeAspect="1"/>
          </p:cNvPicPr>
          <p:nvPr/>
        </p:nvPicPr>
        <p:blipFill rotWithShape="1">
          <a:blip r:embed="rId4"/>
          <a:srcRect l="22284" r="9965"/>
          <a:stretch/>
        </p:blipFill>
        <p:spPr>
          <a:xfrm>
            <a:off x="7674901" y="4597209"/>
            <a:ext cx="734462" cy="973718"/>
          </a:xfrm>
          <a:prstGeom prst="rect">
            <a:avLst/>
          </a:prstGeom>
        </p:spPr>
      </p:pic>
    </p:spTree>
    <p:extLst>
      <p:ext uri="{BB962C8B-B14F-4D97-AF65-F5344CB8AC3E}">
        <p14:creationId xmlns:p14="http://schemas.microsoft.com/office/powerpoint/2010/main" val="11315885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690687" y="221009"/>
            <a:ext cx="7772400" cy="870832"/>
          </a:xfrm>
        </p:spPr>
        <p:txBody>
          <a:bodyPr/>
          <a:lstStyle/>
          <a:p>
            <a:r>
              <a:rPr lang="es-ES" dirty="0"/>
              <a:t>El Modelo Frayer: su turno</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565948433"/>
              </p:ext>
            </p:extLst>
          </p:nvPr>
        </p:nvGraphicFramePr>
        <p:xfrm>
          <a:off x="290455" y="1091841"/>
          <a:ext cx="8635702" cy="5306060"/>
        </p:xfrm>
        <a:graphic>
          <a:graphicData uri="http://schemas.openxmlformats.org/drawingml/2006/table">
            <a:tbl>
              <a:tblPr firstRow="1" bandRow="1">
                <a:tableStyleId>{5C22544A-7EE6-4342-B048-85BDC9FD1C3A}</a:tableStyleId>
              </a:tblPr>
              <a:tblGrid>
                <a:gridCol w="4317851">
                  <a:extLst>
                    <a:ext uri="{9D8B030D-6E8A-4147-A177-3AD203B41FA5}">
                      <a16:colId xmlns:a16="http://schemas.microsoft.com/office/drawing/2014/main" val="20000"/>
                    </a:ext>
                  </a:extLst>
                </a:gridCol>
                <a:gridCol w="4317851">
                  <a:extLst>
                    <a:ext uri="{9D8B030D-6E8A-4147-A177-3AD203B41FA5}">
                      <a16:colId xmlns:a16="http://schemas.microsoft.com/office/drawing/2014/main" val="20001"/>
                    </a:ext>
                  </a:extLst>
                </a:gridCol>
              </a:tblGrid>
              <a:tr h="2653030">
                <a:tc>
                  <a:txBody>
                    <a:bodyPr/>
                    <a:lstStyle/>
                    <a:p>
                      <a:r>
                        <a:rPr lang="en-US" sz="2400" b="1" dirty="0"/>
                        <a:t>Definición</a:t>
                      </a:r>
                    </a:p>
                    <a:p>
                      <a:endParaRPr lang="es-ES" sz="2400" b="1" dirty="0"/>
                    </a:p>
                    <a:p>
                      <a:endParaRPr lang="es-ES" dirty="0"/>
                    </a:p>
                  </a:txBody>
                  <a:tcPr/>
                </a:tc>
                <a:tc>
                  <a:txBody>
                    <a:bodyPr/>
                    <a:lstStyle/>
                    <a:p>
                      <a:pPr algn="r"/>
                      <a:r>
                        <a:rPr lang="en-US" sz="2400" dirty="0"/>
                        <a:t>Características</a:t>
                      </a:r>
                    </a:p>
                  </a:txBody>
                  <a:tcPr/>
                </a:tc>
                <a:extLst>
                  <a:ext uri="{0D108BD9-81ED-4DB2-BD59-A6C34878D82A}">
                    <a16:rowId xmlns:a16="http://schemas.microsoft.com/office/drawing/2014/main" val="10000"/>
                  </a:ext>
                </a:extLst>
              </a:tr>
              <a:tr h="2653030">
                <a:tc>
                  <a:txBody>
                    <a:bodyPr/>
                    <a:lstStyle/>
                    <a:p>
                      <a:r>
                        <a:rPr lang="en-US" sz="2400" b="1" dirty="0"/>
                        <a:t>Ejemplos</a:t>
                      </a:r>
                      <a:endParaRPr lang="es-ES" sz="1800" b="1" dirty="0"/>
                    </a:p>
                    <a:p>
                      <a:pPr>
                        <a:spcBef>
                          <a:spcPts val="600"/>
                        </a:spcBef>
                      </a:pPr>
                      <a:endParaRPr lang="es-ES" sz="2200" b="0" baseline="0" dirty="0"/>
                    </a:p>
                  </a:txBody>
                  <a:tcPr/>
                </a:tc>
                <a:tc>
                  <a:txBody>
                    <a:bodyPr/>
                    <a:lstStyle/>
                    <a:p>
                      <a:pPr algn="r"/>
                      <a:r>
                        <a:rPr dirty="0"/>
                        <a:t>                             </a:t>
                      </a:r>
                      <a:r>
                        <a:rPr lang="en-US" sz="2400" b="1" dirty="0"/>
                        <a:t>No ejemplos</a:t>
                      </a:r>
                    </a:p>
                    <a:p>
                      <a:pPr>
                        <a:spcBef>
                          <a:spcPts val="600"/>
                        </a:spcBef>
                      </a:pPr>
                      <a:endParaRPr lang="es-ES" sz="2200" b="0" dirty="0"/>
                    </a:p>
                  </a:txBody>
                  <a:tcPr/>
                </a:tc>
                <a:extLst>
                  <a:ext uri="{0D108BD9-81ED-4DB2-BD59-A6C34878D82A}">
                    <a16:rowId xmlns:a16="http://schemas.microsoft.com/office/drawing/2014/main" val="10001"/>
                  </a:ext>
                </a:extLst>
              </a:tr>
            </a:tbl>
          </a:graphicData>
        </a:graphic>
      </p:graphicFrame>
      <p:sp>
        <p:nvSpPr>
          <p:cNvPr id="7" name="TextBox 6"/>
          <p:cNvSpPr txBox="1"/>
          <p:nvPr/>
        </p:nvSpPr>
        <p:spPr>
          <a:xfrm>
            <a:off x="3504088" y="3501658"/>
            <a:ext cx="2145599" cy="461665"/>
          </a:xfrm>
          <a:prstGeom prst="rect">
            <a:avLst/>
          </a:prstGeom>
          <a:solidFill>
            <a:schemeClr val="bg1"/>
          </a:solidFill>
          <a:ln>
            <a:solidFill>
              <a:schemeClr val="tx1"/>
            </a:solidFill>
          </a:ln>
        </p:spPr>
        <p:txBody>
          <a:bodyPr wrap="square" rtlCol="0">
            <a:spAutoFit/>
          </a:bodyPr>
          <a:lstStyle/>
          <a:p>
            <a:pPr algn="ctr"/>
            <a:r>
              <a:rPr lang="es-ES" sz="2400" b="1" dirty="0"/>
              <a:t>Aula</a:t>
            </a:r>
          </a:p>
        </p:txBody>
      </p:sp>
    </p:spTree>
    <p:extLst>
      <p:ext uri="{BB962C8B-B14F-4D97-AF65-F5344CB8AC3E}">
        <p14:creationId xmlns:p14="http://schemas.microsoft.com/office/powerpoint/2010/main" val="12553694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476250" y="221009"/>
            <a:ext cx="8289471" cy="870832"/>
          </a:xfrm>
        </p:spPr>
        <p:txBody>
          <a:bodyPr>
            <a:normAutofit fontScale="90000"/>
          </a:bodyPr>
          <a:lstStyle/>
          <a:p>
            <a:r>
              <a:rPr lang="es-ES" dirty="0"/>
              <a:t>El Modelo Frayer: Posibles respuestas</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85387718"/>
              </p:ext>
            </p:extLst>
          </p:nvPr>
        </p:nvGraphicFramePr>
        <p:xfrm>
          <a:off x="290455" y="1091841"/>
          <a:ext cx="8635702" cy="5306060"/>
        </p:xfrm>
        <a:graphic>
          <a:graphicData uri="http://schemas.openxmlformats.org/drawingml/2006/table">
            <a:tbl>
              <a:tblPr firstRow="1" bandRow="1">
                <a:tableStyleId>{5C22544A-7EE6-4342-B048-85BDC9FD1C3A}</a:tableStyleId>
              </a:tblPr>
              <a:tblGrid>
                <a:gridCol w="4317851">
                  <a:extLst>
                    <a:ext uri="{9D8B030D-6E8A-4147-A177-3AD203B41FA5}">
                      <a16:colId xmlns:a16="http://schemas.microsoft.com/office/drawing/2014/main" val="20000"/>
                    </a:ext>
                  </a:extLst>
                </a:gridCol>
                <a:gridCol w="4317851">
                  <a:extLst>
                    <a:ext uri="{9D8B030D-6E8A-4147-A177-3AD203B41FA5}">
                      <a16:colId xmlns:a16="http://schemas.microsoft.com/office/drawing/2014/main" val="20001"/>
                    </a:ext>
                  </a:extLst>
                </a:gridCol>
              </a:tblGrid>
              <a:tr h="2653030">
                <a:tc>
                  <a:txBody>
                    <a:bodyPr/>
                    <a:lstStyle/>
                    <a:p>
                      <a:r>
                        <a:rPr lang="en-US" sz="2400" b="1" dirty="0"/>
                        <a:t>Definición</a:t>
                      </a:r>
                    </a:p>
                    <a:p>
                      <a:endParaRPr lang="es-ES" sz="2400" b="1" dirty="0"/>
                    </a:p>
                    <a:p>
                      <a:r>
                        <a:rPr lang="en-US" sz="2200" b="0" dirty="0"/>
                        <a:t>un lugar donde los estudiantes se reúnen para aprender</a:t>
                      </a:r>
                    </a:p>
                    <a:p>
                      <a:endParaRPr lang="es-ES" dirty="0"/>
                    </a:p>
                  </a:txBody>
                  <a:tcPr/>
                </a:tc>
                <a:tc>
                  <a:txBody>
                    <a:bodyPr/>
                    <a:lstStyle/>
                    <a:p>
                      <a:pPr algn="r"/>
                      <a:r>
                        <a:rPr lang="en-US" sz="2400" dirty="0"/>
                        <a:t>Características</a:t>
                      </a:r>
                    </a:p>
                    <a:p>
                      <a:pPr marL="177800" indent="-177800">
                        <a:spcBef>
                          <a:spcPts val="0"/>
                        </a:spcBef>
                        <a:buFont typeface="Arial" charset="0"/>
                        <a:buChar char="•"/>
                        <a:tabLst/>
                      </a:pPr>
                      <a:r>
                        <a:rPr lang="en-US" sz="2200" b="0" dirty="0"/>
                        <a:t>Llena de pupitres (o de mesas y sillas)</a:t>
                      </a:r>
                      <a:endParaRPr lang="es-ES" sz="2200" b="0" dirty="0"/>
                    </a:p>
                    <a:p>
                      <a:pPr marL="177800" indent="-177800">
                        <a:spcBef>
                          <a:spcPts val="600"/>
                        </a:spcBef>
                        <a:buFont typeface="Arial" charset="0"/>
                        <a:buChar char="•"/>
                        <a:tabLst/>
                      </a:pPr>
                      <a:r>
                        <a:rPr lang="en-US" sz="2200" b="0" dirty="0"/>
                        <a:t>Tiene materiales didácticos</a:t>
                      </a:r>
                    </a:p>
                    <a:p>
                      <a:pPr marL="177800" indent="-177800">
                        <a:spcBef>
                          <a:spcPts val="600"/>
                        </a:spcBef>
                        <a:buFont typeface="Arial" charset="0"/>
                        <a:buChar char="•"/>
                        <a:tabLst/>
                      </a:pPr>
                      <a:r>
                        <a:rPr lang="en-US" sz="2200" b="0" baseline="0" dirty="0"/>
                        <a:t>Una pizarra en la pared</a:t>
                      </a:r>
                    </a:p>
                    <a:p>
                      <a:pPr marL="177800" indent="-177800">
                        <a:spcBef>
                          <a:spcPts val="600"/>
                        </a:spcBef>
                        <a:buFont typeface="Arial" charset="0"/>
                        <a:buChar char="•"/>
                        <a:tabLst/>
                      </a:pPr>
                      <a:r>
                        <a:rPr lang="en-US" sz="2200" b="0" baseline="0" dirty="0"/>
                        <a:t>Está dirigida por un maestro</a:t>
                      </a:r>
                    </a:p>
                  </a:txBody>
                  <a:tcPr/>
                </a:tc>
                <a:extLst>
                  <a:ext uri="{0D108BD9-81ED-4DB2-BD59-A6C34878D82A}">
                    <a16:rowId xmlns:a16="http://schemas.microsoft.com/office/drawing/2014/main" val="10000"/>
                  </a:ext>
                </a:extLst>
              </a:tr>
              <a:tr h="2653030">
                <a:tc>
                  <a:txBody>
                    <a:bodyPr/>
                    <a:lstStyle/>
                    <a:p>
                      <a:r>
                        <a:rPr lang="en-US" sz="2400" b="1" dirty="0"/>
                        <a:t>Ejemplos</a:t>
                      </a:r>
                      <a:endParaRPr lang="es-ES" sz="1800" b="1" dirty="0"/>
                    </a:p>
                    <a:p>
                      <a:pPr marL="242888" marR="0" indent="-242888" algn="l" defTabSz="914400" rtl="0" eaLnBrk="1" fontAlgn="auto" latinLnBrk="0" hangingPunct="1">
                        <a:lnSpc>
                          <a:spcPct val="100000"/>
                        </a:lnSpc>
                        <a:spcBef>
                          <a:spcPts val="600"/>
                        </a:spcBef>
                        <a:spcAft>
                          <a:spcPts val="0"/>
                        </a:spcAft>
                        <a:buClrTx/>
                        <a:buSzTx/>
                        <a:buFont typeface="Arial" charset="0"/>
                        <a:buChar char="•"/>
                        <a:tabLst/>
                        <a:defRPr/>
                      </a:pPr>
                      <a:r>
                        <a:rPr lang="en-US" sz="2100" b="0" baseline="0" dirty="0"/>
                        <a:t>El sitio donde recibieron clases para obtener la licencia de conducir </a:t>
                      </a:r>
                    </a:p>
                    <a:p>
                      <a:pPr marL="242888" indent="-242888">
                        <a:spcBef>
                          <a:spcPts val="600"/>
                        </a:spcBef>
                        <a:buFont typeface="Arial" charset="0"/>
                        <a:buChar char="•"/>
                        <a:tabLst/>
                      </a:pPr>
                      <a:r>
                        <a:rPr lang="en-US" sz="2100" b="0" baseline="0" dirty="0"/>
                        <a:t>Un salón donde sus hijos aprenden matemáticas</a:t>
                      </a:r>
                    </a:p>
                    <a:p>
                      <a:pPr marL="242888" indent="-242888">
                        <a:spcBef>
                          <a:spcPts val="600"/>
                        </a:spcBef>
                        <a:buFont typeface="Arial" charset="0"/>
                        <a:buChar char="•"/>
                        <a:tabLst/>
                      </a:pPr>
                      <a:r>
                        <a:rPr lang="en-US" sz="2100" b="0" baseline="0" dirty="0"/>
                        <a:t>Un laboratorio de </a:t>
                      </a:r>
                      <a:br>
                        <a:rPr lang="en-US" sz="2100" b="0" baseline="0" dirty="0"/>
                      </a:br>
                      <a:r>
                        <a:rPr lang="en-US" sz="2100" b="0" baseline="0" dirty="0"/>
                        <a:t>computación</a:t>
                      </a:r>
                    </a:p>
                  </a:txBody>
                  <a:tcPr/>
                </a:tc>
                <a:tc>
                  <a:txBody>
                    <a:bodyPr/>
                    <a:lstStyle/>
                    <a:p>
                      <a:pPr algn="r"/>
                      <a:r>
                        <a:rPr dirty="0"/>
                        <a:t>                             </a:t>
                      </a:r>
                      <a:r>
                        <a:rPr lang="en-US" sz="2400" b="1" dirty="0"/>
                        <a:t>No ejemplos</a:t>
                      </a:r>
                    </a:p>
                    <a:p>
                      <a:pPr marL="242888" indent="-242888">
                        <a:spcBef>
                          <a:spcPts val="600"/>
                        </a:spcBef>
                        <a:buFont typeface="Arial" charset="0"/>
                        <a:buChar char="•"/>
                        <a:tabLst/>
                      </a:pPr>
                      <a:r>
                        <a:rPr lang="en-US" sz="2100" b="0" dirty="0"/>
                        <a:t>Una cafetería</a:t>
                      </a:r>
                    </a:p>
                    <a:p>
                      <a:pPr marL="242888" indent="-242888">
                        <a:spcBef>
                          <a:spcPts val="600"/>
                        </a:spcBef>
                        <a:buFont typeface="Arial" charset="0"/>
                        <a:buChar char="•"/>
                        <a:tabLst/>
                      </a:pPr>
                      <a:r>
                        <a:rPr sz="2100" dirty="0"/>
                        <a:t>Una oficina de </a:t>
                      </a:r>
                      <a:br>
                        <a:rPr lang="es-ES_tradnl" sz="2100" dirty="0"/>
                      </a:br>
                      <a:r>
                        <a:rPr sz="2100" dirty="0"/>
                        <a:t>recepción</a:t>
                      </a:r>
                    </a:p>
                    <a:p>
                      <a:pPr marL="242888" indent="-242888">
                        <a:spcBef>
                          <a:spcPts val="600"/>
                        </a:spcBef>
                        <a:buFont typeface="Arial" charset="0"/>
                        <a:buChar char="•"/>
                        <a:tabLst/>
                      </a:pPr>
                      <a:r>
                        <a:rPr lang="en-US" sz="2100" b="0" baseline="0" dirty="0"/>
                        <a:t>Un parque de </a:t>
                      </a:r>
                      <a:br>
                        <a:rPr lang="en-US" sz="2100" b="0" baseline="0" dirty="0"/>
                      </a:br>
                      <a:r>
                        <a:rPr lang="en-US" sz="2100" b="0" baseline="0" dirty="0"/>
                        <a:t>recreo infantil</a:t>
                      </a:r>
                      <a:endParaRPr lang="es-ES" sz="2100" b="0" dirty="0"/>
                    </a:p>
                    <a:p>
                      <a:endParaRPr lang="es-ES" sz="1800" b="0" baseline="0" dirty="0"/>
                    </a:p>
                  </a:txBody>
                  <a:tcPr/>
                </a:tc>
                <a:extLst>
                  <a:ext uri="{0D108BD9-81ED-4DB2-BD59-A6C34878D82A}">
                    <a16:rowId xmlns:a16="http://schemas.microsoft.com/office/drawing/2014/main" val="10001"/>
                  </a:ext>
                </a:extLst>
              </a:tr>
            </a:tbl>
          </a:graphicData>
        </a:graphic>
      </p:graphicFrame>
      <p:sp>
        <p:nvSpPr>
          <p:cNvPr id="7" name="TextBox 6"/>
          <p:cNvSpPr txBox="1"/>
          <p:nvPr/>
        </p:nvSpPr>
        <p:spPr>
          <a:xfrm>
            <a:off x="3504088" y="3501658"/>
            <a:ext cx="2145599" cy="461665"/>
          </a:xfrm>
          <a:prstGeom prst="rect">
            <a:avLst/>
          </a:prstGeom>
          <a:solidFill>
            <a:schemeClr val="bg1"/>
          </a:solidFill>
          <a:ln>
            <a:solidFill>
              <a:schemeClr val="tx1"/>
            </a:solidFill>
          </a:ln>
        </p:spPr>
        <p:txBody>
          <a:bodyPr wrap="square" rtlCol="0">
            <a:spAutoFit/>
          </a:bodyPr>
          <a:lstStyle/>
          <a:p>
            <a:pPr algn="ctr"/>
            <a:r>
              <a:rPr lang="es-ES" sz="2400" b="1" dirty="0"/>
              <a:t>Aula</a:t>
            </a:r>
          </a:p>
        </p:txBody>
      </p:sp>
      <p:pic>
        <p:nvPicPr>
          <p:cNvPr id="3" name="Picture 2"/>
          <p:cNvPicPr>
            <a:picLocks noChangeAspect="1"/>
          </p:cNvPicPr>
          <p:nvPr/>
        </p:nvPicPr>
        <p:blipFill>
          <a:blip r:embed="rId3"/>
          <a:stretch>
            <a:fillRect/>
          </a:stretch>
        </p:blipFill>
        <p:spPr>
          <a:xfrm>
            <a:off x="2873829" y="5327038"/>
            <a:ext cx="1569151" cy="1046101"/>
          </a:xfrm>
          <a:prstGeom prst="rect">
            <a:avLst/>
          </a:prstGeom>
        </p:spPr>
      </p:pic>
      <p:pic>
        <p:nvPicPr>
          <p:cNvPr id="9" name="Picture 8"/>
          <p:cNvPicPr>
            <a:picLocks noChangeAspect="1"/>
          </p:cNvPicPr>
          <p:nvPr/>
        </p:nvPicPr>
        <p:blipFill rotWithShape="1">
          <a:blip r:embed="rId4"/>
          <a:srcRect l="8567"/>
          <a:stretch/>
        </p:blipFill>
        <p:spPr>
          <a:xfrm>
            <a:off x="6580655" y="4429873"/>
            <a:ext cx="2185066" cy="1794329"/>
          </a:xfrm>
          <a:prstGeom prst="rect">
            <a:avLst/>
          </a:prstGeom>
        </p:spPr>
      </p:pic>
    </p:spTree>
    <p:extLst>
      <p:ext uri="{BB962C8B-B14F-4D97-AF65-F5344CB8AC3E}">
        <p14:creationId xmlns:p14="http://schemas.microsoft.com/office/powerpoint/2010/main" val="14333737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FAB73BC-B049-4115-A692-8D63A059BFB8}" type="slidenum">
              <a:rPr lang="en-US" smtClean="0"/>
              <a:pPr/>
              <a:t>18</a:t>
            </a:fld>
            <a:endParaRPr lang="es-ES" dirty="0"/>
          </a:p>
        </p:txBody>
      </p:sp>
      <p:pic>
        <p:nvPicPr>
          <p:cNvPr id="3" name="Picture 2"/>
          <p:cNvPicPr>
            <a:picLocks noChangeAspect="1"/>
          </p:cNvPicPr>
          <p:nvPr/>
        </p:nvPicPr>
        <p:blipFill>
          <a:blip r:embed="rId3"/>
          <a:stretch>
            <a:fillRect/>
          </a:stretch>
        </p:blipFill>
        <p:spPr>
          <a:xfrm>
            <a:off x="848568" y="175601"/>
            <a:ext cx="7560795" cy="6119906"/>
          </a:xfrm>
          <a:prstGeom prst="rect">
            <a:avLst/>
          </a:prstGeom>
        </p:spPr>
      </p:pic>
      <p:cxnSp>
        <p:nvCxnSpPr>
          <p:cNvPr id="5" name="Straight Arrow Connector 4"/>
          <p:cNvCxnSpPr/>
          <p:nvPr/>
        </p:nvCxnSpPr>
        <p:spPr>
          <a:xfrm>
            <a:off x="328306" y="5817476"/>
            <a:ext cx="1355834" cy="0"/>
          </a:xfrm>
          <a:prstGeom prst="straightConnector1">
            <a:avLst/>
          </a:prstGeom>
          <a:ln w="1270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Oval 6"/>
          <p:cNvSpPr/>
          <p:nvPr/>
        </p:nvSpPr>
        <p:spPr>
          <a:xfrm>
            <a:off x="5600701" y="1861458"/>
            <a:ext cx="2661706" cy="3768524"/>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627839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237207"/>
            <a:ext cx="7772400" cy="905794"/>
          </a:xfrm>
        </p:spPr>
        <p:txBody>
          <a:bodyPr/>
          <a:lstStyle/>
          <a:p>
            <a:r>
              <a:rPr lang="es-ES" dirty="0"/>
              <a:t>Repaso del Modelo Frayer</a:t>
            </a:r>
          </a:p>
        </p:txBody>
      </p:sp>
      <p:graphicFrame>
        <p:nvGraphicFramePr>
          <p:cNvPr id="5" name="Content Placeholder 3"/>
          <p:cNvGraphicFramePr>
            <a:graphicFrameLocks noGrp="1"/>
          </p:cNvGraphicFramePr>
          <p:nvPr>
            <p:ph idx="1"/>
            <p:extLst>
              <p:ext uri="{D42A27DB-BD31-4B8C-83A1-F6EECF244321}">
                <p14:modId xmlns:p14="http://schemas.microsoft.com/office/powerpoint/2010/main" val="1983359333"/>
              </p:ext>
            </p:extLst>
          </p:nvPr>
        </p:nvGraphicFramePr>
        <p:xfrm>
          <a:off x="457200" y="1371600"/>
          <a:ext cx="8229600" cy="4648200"/>
        </p:xfrm>
        <a:graphic>
          <a:graphicData uri="http://schemas.openxmlformats.org/drawingml/2006/table">
            <a:tbl>
              <a:tblPr firstRow="1" bandRow="1">
                <a:tableStyleId>{5C22544A-7EE6-4342-B048-85BDC9FD1C3A}</a:tableStyleId>
              </a:tblPr>
              <a:tblGrid>
                <a:gridCol w="4114800">
                  <a:extLst>
                    <a:ext uri="{9D8B030D-6E8A-4147-A177-3AD203B41FA5}">
                      <a16:colId xmlns:a16="http://schemas.microsoft.com/office/drawing/2014/main" val="20000"/>
                    </a:ext>
                  </a:extLst>
                </a:gridCol>
                <a:gridCol w="4114800">
                  <a:extLst>
                    <a:ext uri="{9D8B030D-6E8A-4147-A177-3AD203B41FA5}">
                      <a16:colId xmlns:a16="http://schemas.microsoft.com/office/drawing/2014/main" val="20001"/>
                    </a:ext>
                  </a:extLst>
                </a:gridCol>
              </a:tblGrid>
              <a:tr h="2324100">
                <a:tc>
                  <a:txBody>
                    <a:bodyPr/>
                    <a:lstStyle/>
                    <a:p>
                      <a:r>
                        <a:rPr lang="en-US" sz="2400" b="1" dirty="0"/>
                        <a:t>Definición</a:t>
                      </a:r>
                    </a:p>
                    <a:p>
                      <a:endParaRPr lang="es-ES" sz="2400" b="1" dirty="0"/>
                    </a:p>
                    <a:p>
                      <a:r>
                        <a:rPr lang="en-US" sz="1800" b="0" i="1" dirty="0"/>
                        <a:t>¿Qué se escribe aquí?</a:t>
                      </a:r>
                    </a:p>
                    <a:p>
                      <a:r>
                        <a:rPr b="0" i="1" dirty="0"/>
                        <a:t>¿Cómo se escribe?</a:t>
                      </a:r>
                    </a:p>
                    <a:p>
                      <a:endParaRPr lang="es-ES" i="1" dirty="0"/>
                    </a:p>
                  </a:txBody>
                  <a:tcPr/>
                </a:tc>
                <a:tc>
                  <a:txBody>
                    <a:bodyPr/>
                    <a:lstStyle/>
                    <a:p>
                      <a:pPr algn="r"/>
                      <a:r>
                        <a:rPr lang="en-US" sz="2400" dirty="0"/>
                        <a:t>Características</a:t>
                      </a:r>
                    </a:p>
                    <a:p>
                      <a:endParaRPr lang="es-ES" sz="2400" dirty="0"/>
                    </a:p>
                    <a:p>
                      <a:r>
                        <a:rPr lang="en-US" sz="1800" b="0" i="1" dirty="0"/>
                        <a:t>¿Qué se escribe aquí?</a:t>
                      </a:r>
                    </a:p>
                    <a:p>
                      <a:r>
                        <a:rPr lang="en-US" sz="1800" b="0" i="1" dirty="0"/>
                        <a:t>¿Cómo se sabe qué son?</a:t>
                      </a:r>
                      <a:endParaRPr lang="es-ES" sz="1800" b="0" i="1" dirty="0"/>
                    </a:p>
                  </a:txBody>
                  <a:tcPr/>
                </a:tc>
                <a:extLst>
                  <a:ext uri="{0D108BD9-81ED-4DB2-BD59-A6C34878D82A}">
                    <a16:rowId xmlns:a16="http://schemas.microsoft.com/office/drawing/2014/main" val="10000"/>
                  </a:ext>
                </a:extLst>
              </a:tr>
              <a:tr h="2324100">
                <a:tc>
                  <a:txBody>
                    <a:bodyPr/>
                    <a:lstStyle/>
                    <a:p>
                      <a:r>
                        <a:rPr lang="en-US" sz="2400" b="1" dirty="0"/>
                        <a:t>Ejemplos</a:t>
                      </a:r>
                    </a:p>
                    <a:p>
                      <a:endParaRPr lang="es-ES" dirty="0"/>
                    </a:p>
                    <a:p>
                      <a:r>
                        <a:rPr lang="en-US" i="1" dirty="0"/>
                        <a:t>¿Qué se escribe aquí?</a:t>
                      </a:r>
                    </a:p>
                    <a:p>
                      <a:r>
                        <a:rPr lang="en-US" i="1" dirty="0"/>
                        <a:t>¿Cómo se sabe qué son?</a:t>
                      </a:r>
                    </a:p>
                    <a:p>
                      <a:r>
                        <a:rPr lang="en-US" i="1" dirty="0"/>
                        <a:t>¿Cuántos se necesitan?</a:t>
                      </a:r>
                      <a:endParaRPr lang="es-ES" i="1" dirty="0"/>
                    </a:p>
                  </a:txBody>
                  <a:tcPr/>
                </a:tc>
                <a:tc>
                  <a:txBody>
                    <a:bodyPr/>
                    <a:lstStyle/>
                    <a:p>
                      <a:endParaRPr lang="es-ES" sz="600" b="1" dirty="0"/>
                    </a:p>
                    <a:p>
                      <a:pPr algn="r"/>
                      <a:r>
                        <a:rPr lang="en-US" sz="2400" b="1" dirty="0"/>
                        <a:t>No ejemplos</a:t>
                      </a:r>
                    </a:p>
                    <a:p>
                      <a:endParaRPr lang="es-ES" sz="1800" b="0" dirty="0"/>
                    </a:p>
                    <a:p>
                      <a:r>
                        <a:rPr lang="en-US" i="1" dirty="0"/>
                        <a:t>¿Qué se escribe aquí?</a:t>
                      </a:r>
                    </a:p>
                    <a:p>
                      <a:r>
                        <a:rPr lang="en-US" i="1" dirty="0"/>
                        <a:t>¿Cómo se sabe qué son?</a:t>
                      </a:r>
                    </a:p>
                    <a:p>
                      <a:r>
                        <a:rPr lang="en-US" i="1" dirty="0"/>
                        <a:t>¿Cuántos se necesitan?</a:t>
                      </a:r>
                    </a:p>
                    <a:p>
                      <a:endParaRPr lang="es-ES" sz="1800" b="0" i="1" dirty="0"/>
                    </a:p>
                  </a:txBody>
                  <a:tcPr/>
                </a:tc>
                <a:extLst>
                  <a:ext uri="{0D108BD9-81ED-4DB2-BD59-A6C34878D82A}">
                    <a16:rowId xmlns:a16="http://schemas.microsoft.com/office/drawing/2014/main" val="10001"/>
                  </a:ext>
                </a:extLst>
              </a:tr>
            </a:tbl>
          </a:graphicData>
        </a:graphic>
      </p:graphicFrame>
      <p:sp>
        <p:nvSpPr>
          <p:cNvPr id="9" name="Slide Number Placeholder 8"/>
          <p:cNvSpPr>
            <a:spLocks noGrp="1"/>
          </p:cNvSpPr>
          <p:nvPr>
            <p:ph type="sldNum" sz="quarter" idx="12"/>
          </p:nvPr>
        </p:nvSpPr>
        <p:spPr/>
        <p:txBody>
          <a:bodyPr/>
          <a:lstStyle/>
          <a:p>
            <a:fld id="{B6D9322F-919B-430E-8C7B-7E9CB07654DF}" type="slidenum">
              <a:rPr lang="en-US" smtClean="0"/>
              <a:t>19</a:t>
            </a:fld>
            <a:endParaRPr lang="es-ES" dirty="0"/>
          </a:p>
        </p:txBody>
      </p:sp>
      <p:sp>
        <p:nvSpPr>
          <p:cNvPr id="6" name="TextBox 5"/>
          <p:cNvSpPr txBox="1"/>
          <p:nvPr/>
        </p:nvSpPr>
        <p:spPr>
          <a:xfrm>
            <a:off x="2984500" y="3464867"/>
            <a:ext cx="3190243" cy="461665"/>
          </a:xfrm>
          <a:prstGeom prst="rect">
            <a:avLst/>
          </a:prstGeom>
          <a:solidFill>
            <a:schemeClr val="bg1"/>
          </a:solidFill>
        </p:spPr>
        <p:txBody>
          <a:bodyPr wrap="square" rtlCol="0">
            <a:spAutoFit/>
          </a:bodyPr>
          <a:lstStyle/>
          <a:p>
            <a:pPr algn="ctr"/>
            <a:r>
              <a:rPr lang="es-ES" sz="2400" b="1" dirty="0"/>
              <a:t>Palabra de vocabulario</a:t>
            </a:r>
          </a:p>
        </p:txBody>
      </p:sp>
    </p:spTree>
    <p:extLst>
      <p:ext uri="{BB962C8B-B14F-4D97-AF65-F5344CB8AC3E}">
        <p14:creationId xmlns:p14="http://schemas.microsoft.com/office/powerpoint/2010/main" val="3633509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a:t>Agenda</a:t>
            </a:r>
          </a:p>
        </p:txBody>
      </p:sp>
      <p:sp>
        <p:nvSpPr>
          <p:cNvPr id="3" name="Content Placeholder 2"/>
          <p:cNvSpPr>
            <a:spLocks noGrp="1"/>
          </p:cNvSpPr>
          <p:nvPr>
            <p:ph idx="1"/>
          </p:nvPr>
        </p:nvSpPr>
        <p:spPr>
          <a:xfrm>
            <a:off x="822960" y="2270276"/>
            <a:ext cx="7721950" cy="3183467"/>
          </a:xfrm>
        </p:spPr>
        <p:txBody>
          <a:bodyPr/>
          <a:lstStyle/>
          <a:p>
            <a:r>
              <a:rPr lang="es-ES" dirty="0"/>
              <a:t>¿Qué tipos de palabras de un vocabulario deben aprender los lectores de mayor edad en sus clases y leer en sus libros de texto?</a:t>
            </a:r>
          </a:p>
          <a:p>
            <a:r>
              <a:rPr lang="es-ES" dirty="0"/>
              <a:t>¿Cómo podemos aprender qué significan estas palabras del vocabulario y de qué manera podemos usarlas?</a:t>
            </a:r>
          </a:p>
          <a:p>
            <a:r>
              <a:rPr lang="es-ES" dirty="0"/>
              <a:t>¿Cómo se puede ayudar a un alumno de la escuela intermedia a leer y comprender las tareas que tienen palabras importantes de vocabulario?</a:t>
            </a:r>
          </a:p>
        </p:txBody>
      </p:sp>
      <p:sp>
        <p:nvSpPr>
          <p:cNvPr id="4" name="Slide Number Placeholder 3"/>
          <p:cNvSpPr>
            <a:spLocks noGrp="1"/>
          </p:cNvSpPr>
          <p:nvPr>
            <p:ph type="sldNum" sz="quarter" idx="12"/>
          </p:nvPr>
        </p:nvSpPr>
        <p:spPr/>
        <p:txBody>
          <a:bodyPr/>
          <a:lstStyle/>
          <a:p>
            <a:fld id="{6113E31D-E2AB-40D1-8B51-AFA5AFEF393A}" type="slidenum">
              <a:rPr lang="en-US" smtClean="0"/>
              <a:t>2</a:t>
            </a:fld>
            <a:endParaRPr lang="es-ES" dirty="0"/>
          </a:p>
        </p:txBody>
      </p:sp>
    </p:spTree>
    <p:extLst>
      <p:ext uri="{BB962C8B-B14F-4D97-AF65-F5344CB8AC3E}">
        <p14:creationId xmlns:p14="http://schemas.microsoft.com/office/powerpoint/2010/main" val="12492515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237206"/>
            <a:ext cx="7772400" cy="923379"/>
          </a:xfrm>
        </p:spPr>
        <p:txBody>
          <a:bodyPr/>
          <a:lstStyle/>
          <a:p>
            <a:r>
              <a:rPr lang="es-ES" dirty="0"/>
              <a:t>Repaso del Modelo Frayer</a:t>
            </a:r>
          </a:p>
        </p:txBody>
      </p:sp>
      <p:graphicFrame>
        <p:nvGraphicFramePr>
          <p:cNvPr id="5" name="Content Placeholder 3"/>
          <p:cNvGraphicFramePr>
            <a:graphicFrameLocks noGrp="1"/>
          </p:cNvGraphicFramePr>
          <p:nvPr>
            <p:ph idx="1"/>
            <p:extLst>
              <p:ext uri="{D42A27DB-BD31-4B8C-83A1-F6EECF244321}">
                <p14:modId xmlns:p14="http://schemas.microsoft.com/office/powerpoint/2010/main" val="755732221"/>
              </p:ext>
            </p:extLst>
          </p:nvPr>
        </p:nvGraphicFramePr>
        <p:xfrm>
          <a:off x="457200" y="1321636"/>
          <a:ext cx="8229600" cy="4648200"/>
        </p:xfrm>
        <a:graphic>
          <a:graphicData uri="http://schemas.openxmlformats.org/drawingml/2006/table">
            <a:tbl>
              <a:tblPr firstRow="1" bandRow="1">
                <a:tableStyleId>{5C22544A-7EE6-4342-B048-85BDC9FD1C3A}</a:tableStyleId>
              </a:tblPr>
              <a:tblGrid>
                <a:gridCol w="4114800">
                  <a:extLst>
                    <a:ext uri="{9D8B030D-6E8A-4147-A177-3AD203B41FA5}">
                      <a16:colId xmlns:a16="http://schemas.microsoft.com/office/drawing/2014/main" val="20000"/>
                    </a:ext>
                  </a:extLst>
                </a:gridCol>
                <a:gridCol w="4114800">
                  <a:extLst>
                    <a:ext uri="{9D8B030D-6E8A-4147-A177-3AD203B41FA5}">
                      <a16:colId xmlns:a16="http://schemas.microsoft.com/office/drawing/2014/main" val="20001"/>
                    </a:ext>
                  </a:extLst>
                </a:gridCol>
              </a:tblGrid>
              <a:tr h="2324100">
                <a:tc>
                  <a:txBody>
                    <a:bodyPr/>
                    <a:lstStyle/>
                    <a:p>
                      <a:r>
                        <a:rPr lang="en-US" sz="2400" b="1" dirty="0"/>
                        <a:t>Definición</a:t>
                      </a:r>
                    </a:p>
                    <a:p>
                      <a:endParaRPr lang="es-ES" sz="2400" b="1" dirty="0"/>
                    </a:p>
                    <a:p>
                      <a:r>
                        <a:rPr lang="en-US" sz="1800" b="0" i="1" dirty="0"/>
                        <a:t>El significado de la palabra del vocabulario en sus propias palabras</a:t>
                      </a:r>
                      <a:endParaRPr lang="es-ES" sz="1800" b="0" i="1" dirty="0"/>
                    </a:p>
                    <a:p>
                      <a:endParaRPr lang="es-ES" i="1" dirty="0"/>
                    </a:p>
                  </a:txBody>
                  <a:tcPr/>
                </a:tc>
                <a:tc>
                  <a:txBody>
                    <a:bodyPr/>
                    <a:lstStyle/>
                    <a:p>
                      <a:pPr algn="r"/>
                      <a:r>
                        <a:rPr lang="en-US" sz="2400" dirty="0"/>
                        <a:t>Características</a:t>
                      </a:r>
                    </a:p>
                    <a:p>
                      <a:endParaRPr lang="es-ES" sz="2400" dirty="0"/>
                    </a:p>
                    <a:p>
                      <a:r>
                        <a:rPr lang="en-US" sz="1800" b="0" i="1" dirty="0"/>
                        <a:t>Las ideas y partes especiales de esta palabra que las distinguen de otras palabras similares</a:t>
                      </a:r>
                      <a:endParaRPr lang="es-ES" sz="1800" b="0" i="1" dirty="0"/>
                    </a:p>
                  </a:txBody>
                  <a:tcPr/>
                </a:tc>
                <a:extLst>
                  <a:ext uri="{0D108BD9-81ED-4DB2-BD59-A6C34878D82A}">
                    <a16:rowId xmlns:a16="http://schemas.microsoft.com/office/drawing/2014/main" val="10000"/>
                  </a:ext>
                </a:extLst>
              </a:tr>
              <a:tr h="2324100">
                <a:tc>
                  <a:txBody>
                    <a:bodyPr/>
                    <a:lstStyle/>
                    <a:p>
                      <a:r>
                        <a:rPr lang="en-US" sz="2400" b="1" dirty="0"/>
                        <a:t>Ejemplos</a:t>
                      </a:r>
                    </a:p>
                    <a:p>
                      <a:endParaRPr lang="es-ES" dirty="0"/>
                    </a:p>
                    <a:p>
                      <a:r>
                        <a:rPr lang="en-US" i="1" dirty="0"/>
                        <a:t>Palabras e imágenes que tienen todas las características de la palabra del vocabulario</a:t>
                      </a:r>
                      <a:endParaRPr lang="es-ES" i="1" dirty="0"/>
                    </a:p>
                  </a:txBody>
                  <a:tcPr/>
                </a:tc>
                <a:tc>
                  <a:txBody>
                    <a:bodyPr/>
                    <a:lstStyle/>
                    <a:p>
                      <a:pPr algn="r">
                        <a:spcBef>
                          <a:spcPts val="1200"/>
                        </a:spcBef>
                      </a:pPr>
                      <a:r>
                        <a:rPr lang="en-US" sz="2400" b="1" dirty="0"/>
                        <a:t>No ejemplos</a:t>
                      </a:r>
                    </a:p>
                    <a:p>
                      <a:endParaRPr lang="es-ES" sz="1800" b="0" dirty="0"/>
                    </a:p>
                    <a:p>
                      <a:pPr marL="0" indent="0">
                        <a:tabLst>
                          <a:tab pos="3646488" algn="l"/>
                        </a:tabLst>
                      </a:pPr>
                      <a:r>
                        <a:rPr lang="en-US" i="1" dirty="0"/>
                        <a:t>Palabras e imágenes que son muy similares, pero no idénticas, a la palabra del vocabulario.</a:t>
                      </a:r>
                      <a:endParaRPr lang="es-ES" sz="1800" b="0" i="1" dirty="0"/>
                    </a:p>
                  </a:txBody>
                  <a:tcPr/>
                </a:tc>
                <a:extLst>
                  <a:ext uri="{0D108BD9-81ED-4DB2-BD59-A6C34878D82A}">
                    <a16:rowId xmlns:a16="http://schemas.microsoft.com/office/drawing/2014/main" val="10001"/>
                  </a:ext>
                </a:extLst>
              </a:tr>
            </a:tbl>
          </a:graphicData>
        </a:graphic>
      </p:graphicFrame>
      <p:sp>
        <p:nvSpPr>
          <p:cNvPr id="9" name="Slide Number Placeholder 8"/>
          <p:cNvSpPr>
            <a:spLocks noGrp="1"/>
          </p:cNvSpPr>
          <p:nvPr>
            <p:ph type="sldNum" sz="quarter" idx="12"/>
          </p:nvPr>
        </p:nvSpPr>
        <p:spPr/>
        <p:txBody>
          <a:bodyPr/>
          <a:lstStyle/>
          <a:p>
            <a:fld id="{B6D9322F-919B-430E-8C7B-7E9CB07654DF}" type="slidenum">
              <a:rPr lang="en-US" smtClean="0"/>
              <a:t>20</a:t>
            </a:fld>
            <a:endParaRPr lang="es-ES" dirty="0"/>
          </a:p>
        </p:txBody>
      </p:sp>
      <p:sp>
        <p:nvSpPr>
          <p:cNvPr id="6" name="TextBox 5"/>
          <p:cNvSpPr txBox="1"/>
          <p:nvPr/>
        </p:nvSpPr>
        <p:spPr>
          <a:xfrm>
            <a:off x="2984500" y="3456813"/>
            <a:ext cx="3190243" cy="461665"/>
          </a:xfrm>
          <a:prstGeom prst="rect">
            <a:avLst/>
          </a:prstGeom>
          <a:solidFill>
            <a:schemeClr val="bg1"/>
          </a:solidFill>
        </p:spPr>
        <p:txBody>
          <a:bodyPr wrap="square" rtlCol="0">
            <a:spAutoFit/>
          </a:bodyPr>
          <a:lstStyle/>
          <a:p>
            <a:pPr algn="ctr"/>
            <a:r>
              <a:rPr lang="es-ES" sz="2400" b="1" dirty="0"/>
              <a:t>Palabra de vocabulario</a:t>
            </a:r>
          </a:p>
        </p:txBody>
      </p:sp>
    </p:spTree>
    <p:extLst>
      <p:ext uri="{BB962C8B-B14F-4D97-AF65-F5344CB8AC3E}">
        <p14:creationId xmlns:p14="http://schemas.microsoft.com/office/powerpoint/2010/main" val="10019262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60" y="5074919"/>
            <a:ext cx="7584948" cy="1231287"/>
          </a:xfrm>
        </p:spPr>
        <p:txBody>
          <a:bodyPr/>
          <a:lstStyle/>
          <a:p>
            <a:pPr algn="ctr"/>
            <a:r>
              <a:rPr lang="es-ES" sz="6600" dirty="0"/>
              <a:t>¿Hay preguntas?</a:t>
            </a:r>
          </a:p>
        </p:txBody>
      </p:sp>
      <p:sp>
        <p:nvSpPr>
          <p:cNvPr id="4" name="Slide Number Placeholder 3"/>
          <p:cNvSpPr>
            <a:spLocks noGrp="1"/>
          </p:cNvSpPr>
          <p:nvPr>
            <p:ph type="sldNum" sz="quarter" idx="12"/>
          </p:nvPr>
        </p:nvSpPr>
        <p:spPr/>
        <p:txBody>
          <a:bodyPr/>
          <a:lstStyle/>
          <a:p>
            <a:fld id="{6113E31D-E2AB-40D1-8B51-AFA5AFEF393A}" type="slidenum">
              <a:rPr lang="en-US" smtClean="0"/>
              <a:t>21</a:t>
            </a:fld>
            <a:endParaRPr lang="es-ES" dirty="0"/>
          </a:p>
        </p:txBody>
      </p:sp>
      <p:pic>
        <p:nvPicPr>
          <p:cNvPr id="7" name="Picture 6"/>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Layer>
                </a14:imgProps>
              </a:ext>
            </a:extLst>
          </a:blip>
          <a:srcRect r="9921"/>
          <a:stretch/>
        </p:blipFill>
        <p:spPr>
          <a:xfrm>
            <a:off x="2181238" y="0"/>
            <a:ext cx="4868392" cy="4854387"/>
          </a:xfrm>
          <a:prstGeom prst="rect">
            <a:avLst/>
          </a:prstGeom>
        </p:spPr>
      </p:pic>
    </p:spTree>
    <p:extLst>
      <p:ext uri="{BB962C8B-B14F-4D97-AF65-F5344CB8AC3E}">
        <p14:creationId xmlns:p14="http://schemas.microsoft.com/office/powerpoint/2010/main" val="21460732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FAB73BC-B049-4115-A692-8D63A059BFB8}" type="slidenum">
              <a:rPr lang="en-US" smtClean="0"/>
              <a:pPr/>
              <a:t>22</a:t>
            </a:fld>
            <a:endParaRPr lang="en-US" dirty="0"/>
          </a:p>
        </p:txBody>
      </p:sp>
      <p:sp>
        <p:nvSpPr>
          <p:cNvPr id="3" name="Rectangle 2"/>
          <p:cNvSpPr/>
          <p:nvPr/>
        </p:nvSpPr>
        <p:spPr>
          <a:xfrm>
            <a:off x="152400" y="101601"/>
            <a:ext cx="8839200" cy="2616101"/>
          </a:xfrm>
          <a:prstGeom prst="rect">
            <a:avLst/>
          </a:prstGeom>
        </p:spPr>
        <p:txBody>
          <a:bodyPr wrap="square">
            <a:spAutoFit/>
          </a:bodyPr>
          <a:lstStyle/>
          <a:p>
            <a:endParaRPr lang="en-US" sz="2000" b="1" dirty="0">
              <a:latin typeface="Arial" charset="0"/>
              <a:ea typeface="Arial" charset="0"/>
              <a:cs typeface="Arial" charset="0"/>
            </a:endParaRPr>
          </a:p>
          <a:p>
            <a:r>
              <a:rPr lang="en-US" b="1" dirty="0">
                <a:latin typeface="Arial" charset="0"/>
                <a:ea typeface="Arial" charset="0"/>
                <a:cs typeface="Arial" charset="0"/>
              </a:rPr>
              <a:t>¿</a:t>
            </a:r>
            <a:r>
              <a:rPr lang="en-US" b="1" dirty="0" err="1">
                <a:latin typeface="Arial" charset="0"/>
                <a:ea typeface="Arial" charset="0"/>
                <a:cs typeface="Arial" charset="0"/>
              </a:rPr>
              <a:t>Qué</a:t>
            </a:r>
            <a:r>
              <a:rPr lang="en-US" b="1" dirty="0">
                <a:latin typeface="Arial" charset="0"/>
                <a:ea typeface="Arial" charset="0"/>
                <a:cs typeface="Arial" charset="0"/>
              </a:rPr>
              <a:t> </a:t>
            </a:r>
            <a:r>
              <a:rPr lang="en-US" b="1" dirty="0" err="1">
                <a:latin typeface="Arial" charset="0"/>
                <a:ea typeface="Arial" charset="0"/>
                <a:cs typeface="Arial" charset="0"/>
              </a:rPr>
              <a:t>va</a:t>
            </a:r>
            <a:r>
              <a:rPr lang="en-US" b="1" dirty="0">
                <a:latin typeface="Arial" charset="0"/>
                <a:ea typeface="Arial" charset="0"/>
                <a:cs typeface="Arial" charset="0"/>
              </a:rPr>
              <a:t> a </a:t>
            </a:r>
            <a:r>
              <a:rPr lang="en-US" b="1" dirty="0" err="1">
                <a:latin typeface="Arial" charset="0"/>
                <a:ea typeface="Arial" charset="0"/>
                <a:cs typeface="Arial" charset="0"/>
              </a:rPr>
              <a:t>hacer</a:t>
            </a:r>
            <a:r>
              <a:rPr lang="en-US" b="1" dirty="0">
                <a:latin typeface="Arial" charset="0"/>
                <a:ea typeface="Arial" charset="0"/>
                <a:cs typeface="Arial" charset="0"/>
              </a:rPr>
              <a:t> con la </a:t>
            </a:r>
            <a:r>
              <a:rPr lang="en-US" b="1" dirty="0" err="1">
                <a:latin typeface="Arial" charset="0"/>
                <a:ea typeface="Arial" charset="0"/>
                <a:cs typeface="Arial" charset="0"/>
              </a:rPr>
              <a:t>información</a:t>
            </a:r>
            <a:r>
              <a:rPr lang="en-US" b="1" dirty="0">
                <a:latin typeface="Arial" charset="0"/>
                <a:ea typeface="Arial" charset="0"/>
                <a:cs typeface="Arial" charset="0"/>
              </a:rPr>
              <a:t> que ha </a:t>
            </a:r>
            <a:r>
              <a:rPr lang="en-US" b="1" dirty="0" err="1">
                <a:latin typeface="Arial" charset="0"/>
                <a:ea typeface="Arial" charset="0"/>
                <a:cs typeface="Arial" charset="0"/>
              </a:rPr>
              <a:t>aprendido</a:t>
            </a:r>
            <a:r>
              <a:rPr lang="en-US" b="1" dirty="0">
                <a:latin typeface="Arial" charset="0"/>
                <a:ea typeface="Arial" charset="0"/>
                <a:cs typeface="Arial" charset="0"/>
              </a:rPr>
              <a:t> </a:t>
            </a:r>
            <a:r>
              <a:rPr lang="en-US" b="1" dirty="0" err="1">
                <a:latin typeface="Arial" charset="0"/>
                <a:ea typeface="Arial" charset="0"/>
                <a:cs typeface="Arial" charset="0"/>
              </a:rPr>
              <a:t>en</a:t>
            </a:r>
            <a:r>
              <a:rPr lang="en-US" b="1" dirty="0">
                <a:latin typeface="Arial" charset="0"/>
                <a:ea typeface="Arial" charset="0"/>
                <a:cs typeface="Arial" charset="0"/>
              </a:rPr>
              <a:t> </a:t>
            </a:r>
            <a:r>
              <a:rPr lang="en-US" b="1" dirty="0" err="1">
                <a:latin typeface="Arial" charset="0"/>
                <a:ea typeface="Arial" charset="0"/>
                <a:cs typeface="Arial" charset="0"/>
              </a:rPr>
              <a:t>este</a:t>
            </a:r>
            <a:r>
              <a:rPr lang="en-US" b="1" dirty="0">
                <a:latin typeface="Arial" charset="0"/>
                <a:ea typeface="Arial" charset="0"/>
                <a:cs typeface="Arial" charset="0"/>
              </a:rPr>
              <a:t> taller familiar? </a:t>
            </a:r>
          </a:p>
          <a:p>
            <a:endParaRPr lang="en-US" b="1" dirty="0">
              <a:latin typeface="Arial" charset="0"/>
              <a:ea typeface="Arial" charset="0"/>
              <a:cs typeface="Arial" charset="0"/>
            </a:endParaRPr>
          </a:p>
          <a:p>
            <a:endParaRPr lang="en-US" dirty="0"/>
          </a:p>
          <a:p>
            <a:endParaRPr lang="en-US" dirty="0"/>
          </a:p>
          <a:p>
            <a:endParaRPr lang="en-US" dirty="0"/>
          </a:p>
          <a:p>
            <a:endParaRPr lang="en-US" dirty="0"/>
          </a:p>
          <a:p>
            <a:endParaRPr lang="en-US" dirty="0"/>
          </a:p>
          <a:p>
            <a:endParaRPr lang="en-US" b="1" dirty="0">
              <a:latin typeface="Arial" charset="0"/>
              <a:ea typeface="Arial" charset="0"/>
              <a:cs typeface="Arial" charset="0"/>
            </a:endParaRPr>
          </a:p>
        </p:txBody>
      </p:sp>
      <p:pic>
        <p:nvPicPr>
          <p:cNvPr id="4" name="Picture 3"/>
          <p:cNvPicPr>
            <a:picLocks noChangeAspect="1"/>
          </p:cNvPicPr>
          <p:nvPr/>
        </p:nvPicPr>
        <p:blipFill>
          <a:blip r:embed="rId3"/>
          <a:stretch>
            <a:fillRect/>
          </a:stretch>
        </p:blipFill>
        <p:spPr>
          <a:xfrm>
            <a:off x="0" y="-1"/>
            <a:ext cx="9143999" cy="7334159"/>
          </a:xfrm>
          <a:prstGeom prst="rect">
            <a:avLst/>
          </a:prstGeom>
        </p:spPr>
      </p:pic>
    </p:spTree>
    <p:extLst>
      <p:ext uri="{BB962C8B-B14F-4D97-AF65-F5344CB8AC3E}">
        <p14:creationId xmlns:p14="http://schemas.microsoft.com/office/powerpoint/2010/main" val="5570100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777" name="Picture 5" descr="State of California: Department of Education">
            <a:extLst>
              <a:ext uri="{FF2B5EF4-FFF2-40B4-BE49-F238E27FC236}">
                <a16:creationId xmlns:a16="http://schemas.microsoft.com/office/drawing/2014/main" id="{C39DEAB9-39B0-7242-967C-B468ED18FF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61723" y="1227520"/>
            <a:ext cx="1451372" cy="1531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78" name="Picture 9" descr="Napa County Office of Education">
            <a:extLst>
              <a:ext uri="{FF2B5EF4-FFF2-40B4-BE49-F238E27FC236}">
                <a16:creationId xmlns:a16="http://schemas.microsoft.com/office/drawing/2014/main" id="{3F197C16-5FC1-F947-A78B-CC44A8D34C6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39089" y="3139664"/>
            <a:ext cx="1818085" cy="15740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79" name="Picture 11" descr="CALI Reads: California Adolescent Literacy Initiative">
            <a:extLst>
              <a:ext uri="{FF2B5EF4-FFF2-40B4-BE49-F238E27FC236}">
                <a16:creationId xmlns:a16="http://schemas.microsoft.com/office/drawing/2014/main" id="{0E8D410E-C5F3-E94E-9EC3-E71494919F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35892" y="3249201"/>
            <a:ext cx="1828800" cy="144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80" name="Picture 13" descr="IDEAs that Work: U.S. Office of Special Education Programs">
            <a:extLst>
              <a:ext uri="{FF2B5EF4-FFF2-40B4-BE49-F238E27FC236}">
                <a16:creationId xmlns:a16="http://schemas.microsoft.com/office/drawing/2014/main" id="{6A8E1EA1-113A-F246-840C-4144648AB54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15651" y="1237045"/>
            <a:ext cx="1816894" cy="1521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a:extLst>
              <a:ext uri="{FF2B5EF4-FFF2-40B4-BE49-F238E27FC236}">
                <a16:creationId xmlns:a16="http://schemas.microsoft.com/office/drawing/2014/main" id="{A99C2EF0-EAEC-4475-AEB6-49F6FCDE9225}"/>
              </a:ext>
            </a:extLst>
          </p:cNvPr>
          <p:cNvSpPr>
            <a:spLocks noGrp="1"/>
          </p:cNvSpPr>
          <p:nvPr>
            <p:ph type="ctrTitle"/>
          </p:nvPr>
        </p:nvSpPr>
        <p:spPr>
          <a:xfrm>
            <a:off x="1273825" y="4979242"/>
            <a:ext cx="6858000" cy="641714"/>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l">
              <a:buFont typeface="Wingdings 3" pitchFamily="2" charset="2"/>
            </a:pPr>
            <a:r>
              <a:rPr lang="en-US" sz="1050" dirty="0">
                <a:latin typeface="Arial" panose="020B0604020202020204" pitchFamily="34" charset="0"/>
                <a:ea typeface="+mn-ea"/>
                <a:cs typeface="Arial" panose="020B0604020202020204" pitchFamily="34" charset="0"/>
              </a:rPr>
              <a:t>The contents of this presentation were developed under a State Personnel Development Grant (</a:t>
            </a:r>
            <a:r>
              <a:rPr lang="en-US" sz="1050" dirty="0" err="1">
                <a:latin typeface="Arial" panose="020B0604020202020204" pitchFamily="34" charset="0"/>
                <a:ea typeface="+mn-ea"/>
                <a:cs typeface="Arial" panose="020B0604020202020204" pitchFamily="34" charset="0"/>
              </a:rPr>
              <a:t>SPDG</a:t>
            </a:r>
            <a:r>
              <a:rPr lang="en-US" sz="1050" dirty="0">
                <a:latin typeface="Arial" panose="020B0604020202020204" pitchFamily="34" charset="0"/>
                <a:ea typeface="+mn-ea"/>
                <a:cs typeface="Arial" panose="020B0604020202020204" pitchFamily="34" charset="0"/>
              </a:rPr>
              <a:t>) from the US Department of Education (CALI/Award #H323A170011), Project Officer, Latisha.Putney@ed.gov. However, the contents of this presentation do not necessarily represent the policy of the US Department of Education and no assumption of endorsement by the Federal government should be made.</a:t>
            </a:r>
          </a:p>
        </p:txBody>
      </p:sp>
    </p:spTree>
    <p:extLst>
      <p:ext uri="{BB962C8B-B14F-4D97-AF65-F5344CB8AC3E}">
        <p14:creationId xmlns:p14="http://schemas.microsoft.com/office/powerpoint/2010/main" val="14957602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2899" y="555172"/>
            <a:ext cx="2400300" cy="3272244"/>
          </a:xfrm>
        </p:spPr>
        <p:txBody>
          <a:bodyPr>
            <a:noAutofit/>
          </a:bodyPr>
          <a:lstStyle/>
          <a:p>
            <a:pPr>
              <a:lnSpc>
                <a:spcPct val="110000"/>
              </a:lnSpc>
            </a:pPr>
            <a:r>
              <a:rPr lang="es-ES" sz="4300" dirty="0"/>
              <a:t>¿Qué palabras debemos conocer?</a:t>
            </a:r>
          </a:p>
        </p:txBody>
      </p:sp>
      <p:sp>
        <p:nvSpPr>
          <p:cNvPr id="6" name="Text Placeholder 5"/>
          <p:cNvSpPr>
            <a:spLocks noGrp="1"/>
          </p:cNvSpPr>
          <p:nvPr>
            <p:ph type="body" sz="half" idx="2"/>
          </p:nvPr>
        </p:nvSpPr>
        <p:spPr>
          <a:xfrm>
            <a:off x="342899" y="5806356"/>
            <a:ext cx="2400300" cy="949433"/>
          </a:xfrm>
        </p:spPr>
        <p:txBody>
          <a:bodyPr>
            <a:normAutofit fontScale="85000" lnSpcReduction="10000"/>
          </a:bodyPr>
          <a:lstStyle/>
          <a:p>
            <a:r>
              <a:rPr lang="es-ES" sz="1300" dirty="0"/>
              <a:t>Nota: Se ha autorizado la reproducción de esta hoja de lectura para fines no comerciales. Visite www.elcivics.com para obtener más material ESL (inglés como segundo idioma) gratuito. ¡Aprovéchelo!</a:t>
            </a:r>
          </a:p>
          <a:p>
            <a:endParaRPr lang="es-ES" sz="1300" dirty="0"/>
          </a:p>
        </p:txBody>
      </p:sp>
      <p:sp>
        <p:nvSpPr>
          <p:cNvPr id="8" name="Slide Number Placeholder 7"/>
          <p:cNvSpPr>
            <a:spLocks noGrp="1"/>
          </p:cNvSpPr>
          <p:nvPr>
            <p:ph type="sldNum" sz="quarter" idx="12"/>
          </p:nvPr>
        </p:nvSpPr>
        <p:spPr/>
        <p:txBody>
          <a:bodyPr/>
          <a:lstStyle/>
          <a:p>
            <a:fld id="{6113E31D-E2AB-40D1-8B51-AFA5AFEF393A}" type="slidenum">
              <a:rPr lang="en-US" smtClean="0"/>
              <a:t>3</a:t>
            </a:fld>
            <a:endParaRPr lang="es-ES" dirty="0"/>
          </a:p>
        </p:txBody>
      </p:sp>
      <p:pic>
        <p:nvPicPr>
          <p:cNvPr id="4" name="Picture 3"/>
          <p:cNvPicPr>
            <a:picLocks noChangeAspect="1"/>
          </p:cNvPicPr>
          <p:nvPr/>
        </p:nvPicPr>
        <p:blipFill>
          <a:blip r:embed="rId3">
            <a:duotone>
              <a:prstClr val="black"/>
              <a:srgbClr val="D9C3A5">
                <a:tint val="50000"/>
                <a:satMod val="180000"/>
              </a:srgbClr>
            </a:duotone>
          </a:blip>
          <a:stretch>
            <a:fillRect/>
          </a:stretch>
        </p:blipFill>
        <p:spPr>
          <a:xfrm>
            <a:off x="3891157" y="139041"/>
            <a:ext cx="4518206" cy="632074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1031744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FAB73BC-B049-4115-A692-8D63A059BFB8}" type="slidenum">
              <a:rPr lang="en-US" smtClean="0"/>
              <a:pPr/>
              <a:t>4</a:t>
            </a:fld>
            <a:endParaRPr lang="en-US" dirty="0"/>
          </a:p>
        </p:txBody>
      </p:sp>
      <p:sp>
        <p:nvSpPr>
          <p:cNvPr id="4" name="TextBox 3"/>
          <p:cNvSpPr txBox="1"/>
          <p:nvPr/>
        </p:nvSpPr>
        <p:spPr>
          <a:xfrm>
            <a:off x="325050" y="186380"/>
            <a:ext cx="8247450" cy="5637441"/>
          </a:xfrm>
          <a:custGeom>
            <a:avLst/>
            <a:gdLst>
              <a:gd name="connsiteX0" fmla="*/ 0 w 8679250"/>
              <a:gd name="connsiteY0" fmla="*/ 0 h 5232202"/>
              <a:gd name="connsiteX1" fmla="*/ 8679250 w 8679250"/>
              <a:gd name="connsiteY1" fmla="*/ 0 h 5232202"/>
              <a:gd name="connsiteX2" fmla="*/ 8679250 w 8679250"/>
              <a:gd name="connsiteY2" fmla="*/ 5232202 h 5232202"/>
              <a:gd name="connsiteX3" fmla="*/ 0 w 8679250"/>
              <a:gd name="connsiteY3" fmla="*/ 5232202 h 5232202"/>
              <a:gd name="connsiteX4" fmla="*/ 0 w 8679250"/>
              <a:gd name="connsiteY4" fmla="*/ 0 h 5232202"/>
              <a:gd name="connsiteX0" fmla="*/ 0 w 8679250"/>
              <a:gd name="connsiteY0" fmla="*/ 0 h 5257602"/>
              <a:gd name="connsiteX1" fmla="*/ 8679250 w 8679250"/>
              <a:gd name="connsiteY1" fmla="*/ 0 h 5257602"/>
              <a:gd name="connsiteX2" fmla="*/ 8679250 w 8679250"/>
              <a:gd name="connsiteY2" fmla="*/ 5257602 h 5257602"/>
              <a:gd name="connsiteX3" fmla="*/ 0 w 8679250"/>
              <a:gd name="connsiteY3" fmla="*/ 5232202 h 5257602"/>
              <a:gd name="connsiteX4" fmla="*/ 0 w 8679250"/>
              <a:gd name="connsiteY4" fmla="*/ 0 h 52576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9250" h="5257602">
                <a:moveTo>
                  <a:pt x="0" y="0"/>
                </a:moveTo>
                <a:lnTo>
                  <a:pt x="8679250" y="0"/>
                </a:lnTo>
                <a:lnTo>
                  <a:pt x="8679250" y="5257602"/>
                </a:lnTo>
                <a:lnTo>
                  <a:pt x="0" y="5232202"/>
                </a:lnTo>
                <a:lnTo>
                  <a:pt x="0" y="0"/>
                </a:lnTo>
                <a:close/>
              </a:path>
            </a:pathLst>
          </a:custGeom>
          <a:noFill/>
        </p:spPr>
        <p:txBody>
          <a:bodyPr wrap="square" rtlCol="0">
            <a:spAutoFit/>
          </a:bodyPr>
          <a:lstStyle/>
          <a:p>
            <a:pPr indent="2979738"/>
            <a:r>
              <a:rPr lang="en-US" sz="2000" dirty="0" err="1">
                <a:latin typeface="Arial Bold" charset="0"/>
              </a:rPr>
              <a:t>Permiso</a:t>
            </a:r>
            <a:r>
              <a:rPr lang="en-US" sz="2000" dirty="0">
                <a:latin typeface="Arial Bold" charset="0"/>
              </a:rPr>
              <a:t> para </a:t>
            </a:r>
            <a:r>
              <a:rPr lang="en-US" sz="2000" dirty="0" err="1">
                <a:latin typeface="Arial Bold" charset="0"/>
              </a:rPr>
              <a:t>conducir</a:t>
            </a:r>
            <a:endParaRPr lang="en-US" sz="2000" dirty="0">
              <a:latin typeface="Arial Bold" charset="0"/>
            </a:endParaRPr>
          </a:p>
          <a:p>
            <a:pPr indent="2979738"/>
            <a:r>
              <a:rPr lang="en-US" sz="1200" dirty="0" err="1">
                <a:latin typeface="+mj-lt"/>
              </a:rPr>
              <a:t>Actividad</a:t>
            </a:r>
            <a:r>
              <a:rPr lang="en-US" sz="1200" dirty="0">
                <a:latin typeface="+mj-lt"/>
              </a:rPr>
              <a:t> de </a:t>
            </a:r>
            <a:r>
              <a:rPr lang="en-US" sz="1200" dirty="0" err="1">
                <a:latin typeface="+mj-lt"/>
              </a:rPr>
              <a:t>lectura</a:t>
            </a:r>
            <a:r>
              <a:rPr lang="en-US" sz="1200" dirty="0">
                <a:latin typeface="+mj-lt"/>
              </a:rPr>
              <a:t> </a:t>
            </a:r>
            <a:r>
              <a:rPr lang="en-US" sz="1200" dirty="0" err="1">
                <a:latin typeface="+mj-lt"/>
              </a:rPr>
              <a:t>en</a:t>
            </a:r>
            <a:r>
              <a:rPr lang="en-US" sz="1200" dirty="0">
                <a:latin typeface="+mj-lt"/>
              </a:rPr>
              <a:t> </a:t>
            </a:r>
            <a:r>
              <a:rPr lang="en-US" sz="1200" dirty="0" err="1">
                <a:latin typeface="+mj-lt"/>
              </a:rPr>
              <a:t>voz</a:t>
            </a:r>
            <a:r>
              <a:rPr lang="en-US" sz="1200" dirty="0">
                <a:latin typeface="+mj-lt"/>
              </a:rPr>
              <a:t> </a:t>
            </a:r>
            <a:r>
              <a:rPr lang="en-US" sz="1200" dirty="0" err="1">
                <a:latin typeface="+mj-lt"/>
              </a:rPr>
              <a:t>alta</a:t>
            </a:r>
            <a:endParaRPr lang="en-US" sz="1200" dirty="0">
              <a:latin typeface="+mj-lt"/>
            </a:endParaRPr>
          </a:p>
          <a:p>
            <a:pPr indent="2979738"/>
            <a:endParaRPr lang="en-US" sz="1100" dirty="0">
              <a:latin typeface="+mj-lt"/>
            </a:endParaRPr>
          </a:p>
          <a:p>
            <a:pPr marL="2576513"/>
            <a:r>
              <a:rPr lang="en-US" dirty="0">
                <a:latin typeface=""/>
              </a:rPr>
              <a:t>Cathy </a:t>
            </a:r>
            <a:r>
              <a:rPr lang="en-US" dirty="0" err="1">
                <a:latin typeface=""/>
              </a:rPr>
              <a:t>tiene</a:t>
            </a:r>
            <a:r>
              <a:rPr lang="en-US" dirty="0">
                <a:latin typeface=""/>
              </a:rPr>
              <a:t> </a:t>
            </a:r>
            <a:r>
              <a:rPr lang="en-US" dirty="0" err="1"/>
              <a:t>dieciseis</a:t>
            </a:r>
            <a:r>
              <a:rPr lang="en-US" dirty="0"/>
              <a:t> </a:t>
            </a:r>
            <a:r>
              <a:rPr lang="en-US" dirty="0" err="1"/>
              <a:t>anos</a:t>
            </a:r>
            <a:r>
              <a:rPr lang="en-US" dirty="0"/>
              <a:t> </a:t>
            </a:r>
            <a:r>
              <a:rPr lang="en-US" dirty="0">
                <a:latin typeface=""/>
              </a:rPr>
              <a:t>de </a:t>
            </a:r>
            <a:r>
              <a:rPr lang="en-US" dirty="0" err="1">
                <a:latin typeface=""/>
              </a:rPr>
              <a:t>edad</a:t>
            </a:r>
            <a:r>
              <a:rPr lang="en-US" dirty="0">
                <a:latin typeface=""/>
              </a:rPr>
              <a:t>. Ella</a:t>
            </a:r>
          </a:p>
          <a:p>
            <a:pPr indent="2124075"/>
            <a:r>
              <a:rPr lang="en-US" dirty="0" err="1">
                <a:latin typeface=""/>
              </a:rPr>
              <a:t>tiene</a:t>
            </a:r>
            <a:r>
              <a:rPr lang="en-US" dirty="0">
                <a:latin typeface=""/>
              </a:rPr>
              <a:t> un </a:t>
            </a:r>
            <a:r>
              <a:rPr lang="en-US" dirty="0" err="1">
                <a:latin typeface=""/>
              </a:rPr>
              <a:t>permiso</a:t>
            </a:r>
            <a:r>
              <a:rPr lang="en-US" dirty="0">
                <a:latin typeface=""/>
              </a:rPr>
              <a:t> para </a:t>
            </a:r>
            <a:r>
              <a:rPr lang="en-US" dirty="0" err="1">
                <a:latin typeface=""/>
              </a:rPr>
              <a:t>conducir</a:t>
            </a:r>
            <a:r>
              <a:rPr lang="en-US" dirty="0">
                <a:latin typeface=""/>
              </a:rPr>
              <a:t>. El </a:t>
            </a:r>
            <a:r>
              <a:rPr lang="en-US" dirty="0" err="1">
                <a:latin typeface=""/>
              </a:rPr>
              <a:t>permiso</a:t>
            </a:r>
            <a:endParaRPr lang="en-US" dirty="0">
              <a:latin typeface=""/>
            </a:endParaRPr>
          </a:p>
          <a:p>
            <a:pPr indent="2124075"/>
            <a:r>
              <a:rPr lang="en-US" dirty="0">
                <a:latin typeface=""/>
              </a:rPr>
              <a:t>la </a:t>
            </a:r>
            <a:r>
              <a:rPr lang="en-US" dirty="0" err="1">
                <a:latin typeface=""/>
              </a:rPr>
              <a:t>autoriza</a:t>
            </a:r>
            <a:r>
              <a:rPr lang="en-US" dirty="0">
                <a:latin typeface=""/>
              </a:rPr>
              <a:t> para </a:t>
            </a:r>
            <a:r>
              <a:rPr lang="en-US" dirty="0" err="1">
                <a:latin typeface=""/>
              </a:rPr>
              <a:t>conducir</a:t>
            </a:r>
            <a:r>
              <a:rPr lang="en-US" dirty="0">
                <a:latin typeface=""/>
              </a:rPr>
              <a:t> con </a:t>
            </a:r>
            <a:r>
              <a:rPr lang="en-US" dirty="0" err="1">
                <a:latin typeface=""/>
              </a:rPr>
              <a:t>una</a:t>
            </a:r>
            <a:r>
              <a:rPr lang="en-US" dirty="0">
                <a:latin typeface=""/>
              </a:rPr>
              <a:t> persona</a:t>
            </a:r>
          </a:p>
          <a:p>
            <a:pPr indent="2124075"/>
            <a:r>
              <a:rPr lang="en-US" dirty="0" err="1">
                <a:latin typeface=""/>
              </a:rPr>
              <a:t>adulta</a:t>
            </a:r>
            <a:r>
              <a:rPr lang="en-US" dirty="0">
                <a:latin typeface=""/>
              </a:rPr>
              <a:t> que </a:t>
            </a:r>
            <a:r>
              <a:rPr lang="en-US" dirty="0" err="1">
                <a:latin typeface=""/>
              </a:rPr>
              <a:t>ya</a:t>
            </a:r>
            <a:r>
              <a:rPr lang="en-US" dirty="0">
                <a:latin typeface=""/>
              </a:rPr>
              <a:t> </a:t>
            </a:r>
            <a:r>
              <a:rPr lang="en-US" dirty="0" err="1">
                <a:latin typeface=""/>
              </a:rPr>
              <a:t>tenga</a:t>
            </a:r>
            <a:r>
              <a:rPr lang="en-US" dirty="0">
                <a:latin typeface=""/>
              </a:rPr>
              <a:t> </a:t>
            </a:r>
            <a:r>
              <a:rPr lang="en-US" dirty="0" err="1">
                <a:latin typeface=""/>
              </a:rPr>
              <a:t>una</a:t>
            </a:r>
            <a:r>
              <a:rPr lang="en-US" dirty="0">
                <a:latin typeface=""/>
              </a:rPr>
              <a:t> </a:t>
            </a:r>
            <a:r>
              <a:rPr lang="en-US" dirty="0" err="1">
                <a:latin typeface=""/>
              </a:rPr>
              <a:t>licencia</a:t>
            </a:r>
            <a:r>
              <a:rPr lang="en-US" dirty="0">
                <a:latin typeface=""/>
              </a:rPr>
              <a:t> de</a:t>
            </a:r>
          </a:p>
          <a:p>
            <a:pPr indent="2124075"/>
            <a:r>
              <a:rPr lang="en-US" dirty="0" err="1">
                <a:latin typeface=""/>
              </a:rPr>
              <a:t>conducir</a:t>
            </a:r>
            <a:r>
              <a:rPr lang="en-US" dirty="0">
                <a:latin typeface=""/>
              </a:rPr>
              <a:t>.</a:t>
            </a:r>
          </a:p>
          <a:p>
            <a:pPr indent="2576513">
              <a:spcBef>
                <a:spcPts val="150"/>
              </a:spcBef>
            </a:pPr>
            <a:r>
              <a:rPr lang="en-US" dirty="0">
                <a:latin typeface=""/>
              </a:rPr>
              <a:t>La mam‡ de Cathy la </a:t>
            </a:r>
            <a:r>
              <a:rPr lang="en-US" dirty="0" err="1">
                <a:latin typeface=""/>
              </a:rPr>
              <a:t>est</a:t>
            </a:r>
            <a:r>
              <a:rPr lang="en-US" dirty="0" err="1"/>
              <a:t>a</a:t>
            </a:r>
            <a:r>
              <a:rPr lang="en-US" dirty="0">
                <a:latin typeface=""/>
              </a:rPr>
              <a:t> </a:t>
            </a:r>
            <a:r>
              <a:rPr lang="en-US" dirty="0" err="1">
                <a:latin typeface=""/>
              </a:rPr>
              <a:t>ense</a:t>
            </a:r>
            <a:r>
              <a:rPr lang="en-US" dirty="0">
                <a:latin typeface=""/>
              </a:rPr>
              <a:t>–</a:t>
            </a:r>
            <a:r>
              <a:rPr lang="en-US" dirty="0" err="1">
                <a:latin typeface=""/>
              </a:rPr>
              <a:t>ando</a:t>
            </a:r>
            <a:r>
              <a:rPr lang="en-US" dirty="0">
                <a:latin typeface=""/>
              </a:rPr>
              <a:t> a</a:t>
            </a:r>
          </a:p>
          <a:p>
            <a:pPr indent="2124075"/>
            <a:r>
              <a:rPr lang="en-US" dirty="0" err="1">
                <a:latin typeface=""/>
              </a:rPr>
              <a:t>conducir</a:t>
            </a:r>
            <a:r>
              <a:rPr lang="en-US" dirty="0">
                <a:latin typeface=""/>
              </a:rPr>
              <a:t>. </a:t>
            </a:r>
            <a:r>
              <a:rPr lang="en-US" dirty="0" err="1">
                <a:latin typeface=""/>
              </a:rPr>
              <a:t>Ellas</a:t>
            </a:r>
            <a:r>
              <a:rPr lang="en-US" dirty="0">
                <a:latin typeface=""/>
              </a:rPr>
              <a:t> </a:t>
            </a:r>
            <a:r>
              <a:rPr lang="en-US" dirty="0" err="1">
                <a:latin typeface=""/>
              </a:rPr>
              <a:t>salen</a:t>
            </a:r>
            <a:r>
              <a:rPr lang="en-US" dirty="0">
                <a:latin typeface=""/>
              </a:rPr>
              <a:t> a </a:t>
            </a:r>
            <a:r>
              <a:rPr lang="en-US" dirty="0" err="1">
                <a:latin typeface=""/>
              </a:rPr>
              <a:t>conducir</a:t>
            </a:r>
            <a:r>
              <a:rPr lang="en-US" dirty="0">
                <a:latin typeface=""/>
              </a:rPr>
              <a:t> dos </a:t>
            </a:r>
            <a:r>
              <a:rPr lang="en-US" dirty="0" err="1">
                <a:latin typeface=""/>
              </a:rPr>
              <a:t>veces</a:t>
            </a:r>
            <a:r>
              <a:rPr lang="en-US" dirty="0">
                <a:latin typeface=""/>
              </a:rPr>
              <a:t> a</a:t>
            </a:r>
          </a:p>
          <a:p>
            <a:pPr indent="2124075"/>
            <a:r>
              <a:rPr lang="en-US" dirty="0">
                <a:latin typeface=""/>
              </a:rPr>
              <a:t>la </a:t>
            </a:r>
            <a:r>
              <a:rPr lang="en-US" dirty="0" err="1">
                <a:latin typeface=""/>
              </a:rPr>
              <a:t>semana</a:t>
            </a:r>
            <a:r>
              <a:rPr lang="en-US" dirty="0">
                <a:latin typeface=""/>
              </a:rPr>
              <a:t>. Cathy </a:t>
            </a:r>
            <a:r>
              <a:rPr lang="en-US" dirty="0" err="1">
                <a:latin typeface=""/>
              </a:rPr>
              <a:t>practica</a:t>
            </a:r>
            <a:r>
              <a:rPr lang="en-US" dirty="0">
                <a:latin typeface=""/>
              </a:rPr>
              <a:t> c—</a:t>
            </a:r>
            <a:r>
              <a:rPr lang="en-US" dirty="0" err="1">
                <a:latin typeface=""/>
              </a:rPr>
              <a:t>mo</a:t>
            </a:r>
            <a:r>
              <a:rPr lang="en-US" dirty="0">
                <a:latin typeface=""/>
              </a:rPr>
              <a:t> </a:t>
            </a:r>
            <a:r>
              <a:rPr lang="en-US" dirty="0" err="1">
                <a:latin typeface=""/>
              </a:rPr>
              <a:t>doblar</a:t>
            </a:r>
            <a:r>
              <a:rPr lang="en-US" dirty="0">
                <a:latin typeface=""/>
              </a:rPr>
              <a:t> a la</a:t>
            </a:r>
          </a:p>
          <a:p>
            <a:pPr indent="2124075"/>
            <a:r>
              <a:rPr lang="en-US" dirty="0" err="1">
                <a:latin typeface=""/>
              </a:rPr>
              <a:t>derecha</a:t>
            </a:r>
            <a:r>
              <a:rPr lang="en-US" dirty="0">
                <a:latin typeface=""/>
              </a:rPr>
              <a:t>, </a:t>
            </a:r>
            <a:r>
              <a:rPr lang="en-US" dirty="0" err="1">
                <a:latin typeface=""/>
              </a:rPr>
              <a:t>doblar</a:t>
            </a:r>
            <a:r>
              <a:rPr lang="en-US" dirty="0">
                <a:latin typeface=""/>
              </a:rPr>
              <a:t> a la </a:t>
            </a:r>
            <a:r>
              <a:rPr lang="en-US" dirty="0" err="1">
                <a:latin typeface=""/>
              </a:rPr>
              <a:t>izquierda</a:t>
            </a:r>
            <a:r>
              <a:rPr lang="en-US" dirty="0">
                <a:latin typeface=""/>
              </a:rPr>
              <a:t>, </a:t>
            </a:r>
            <a:r>
              <a:rPr lang="en-US" dirty="0" err="1">
                <a:latin typeface=""/>
              </a:rPr>
              <a:t>retroceder</a:t>
            </a:r>
            <a:r>
              <a:rPr lang="en-US" dirty="0">
                <a:latin typeface=""/>
              </a:rPr>
              <a:t> y</a:t>
            </a:r>
          </a:p>
          <a:p>
            <a:pPr indent="2124075"/>
            <a:r>
              <a:rPr lang="en-US" dirty="0" err="1">
                <a:latin typeface=""/>
              </a:rPr>
              <a:t>estacionar</a:t>
            </a:r>
            <a:r>
              <a:rPr lang="en-US" dirty="0">
                <a:latin typeface=""/>
              </a:rPr>
              <a:t> </a:t>
            </a:r>
            <a:r>
              <a:rPr lang="en-US" dirty="0" err="1">
                <a:latin typeface=""/>
              </a:rPr>
              <a:t>en</a:t>
            </a:r>
            <a:r>
              <a:rPr lang="en-US" dirty="0">
                <a:latin typeface=""/>
              </a:rPr>
              <a:t> </a:t>
            </a:r>
            <a:r>
              <a:rPr lang="en-US" dirty="0" err="1">
                <a:latin typeface=""/>
              </a:rPr>
              <a:t>paralelo</a:t>
            </a:r>
            <a:r>
              <a:rPr lang="en-US" dirty="0">
                <a:latin typeface=""/>
              </a:rPr>
              <a:t>.</a:t>
            </a:r>
          </a:p>
          <a:p>
            <a:pPr indent="2576513">
              <a:spcBef>
                <a:spcPts val="150"/>
              </a:spcBef>
            </a:pPr>
            <a:r>
              <a:rPr lang="en-US" dirty="0">
                <a:latin typeface=""/>
              </a:rPr>
              <a:t>Hoy </a:t>
            </a:r>
            <a:r>
              <a:rPr lang="en-US" dirty="0" err="1">
                <a:latin typeface=""/>
              </a:rPr>
              <a:t>va</a:t>
            </a:r>
            <a:r>
              <a:rPr lang="en-US" dirty="0">
                <a:latin typeface=""/>
              </a:rPr>
              <a:t> a </a:t>
            </a:r>
            <a:r>
              <a:rPr lang="en-US" dirty="0" err="1">
                <a:latin typeface=""/>
              </a:rPr>
              <a:t>ser</a:t>
            </a:r>
            <a:r>
              <a:rPr lang="en-US" dirty="0">
                <a:latin typeface=""/>
              </a:rPr>
              <a:t> un </a:t>
            </a:r>
            <a:r>
              <a:rPr lang="en-US" dirty="0" err="1">
                <a:latin typeface=""/>
              </a:rPr>
              <a:t>d’a</a:t>
            </a:r>
            <a:r>
              <a:rPr lang="en-US" dirty="0">
                <a:latin typeface=""/>
              </a:rPr>
              <a:t> </a:t>
            </a:r>
            <a:r>
              <a:rPr lang="en-US" dirty="0" err="1">
                <a:latin typeface=""/>
              </a:rPr>
              <a:t>dif’cil</a:t>
            </a:r>
            <a:r>
              <a:rPr lang="en-US" dirty="0">
                <a:latin typeface=""/>
              </a:rPr>
              <a:t>. Cathy </a:t>
            </a:r>
            <a:r>
              <a:rPr lang="en-US" dirty="0" err="1">
                <a:latin typeface=""/>
              </a:rPr>
              <a:t>va</a:t>
            </a:r>
            <a:r>
              <a:rPr lang="en-US" dirty="0">
                <a:latin typeface=""/>
              </a:rPr>
              <a:t> a</a:t>
            </a:r>
          </a:p>
          <a:p>
            <a:pPr indent="2124075"/>
            <a:r>
              <a:rPr lang="en-US" dirty="0" err="1">
                <a:latin typeface=""/>
              </a:rPr>
              <a:t>conducir</a:t>
            </a:r>
            <a:r>
              <a:rPr lang="en-US" dirty="0">
                <a:latin typeface=""/>
              </a:rPr>
              <a:t> </a:t>
            </a:r>
            <a:r>
              <a:rPr lang="en-US" dirty="0" err="1">
                <a:latin typeface=""/>
              </a:rPr>
              <a:t>por</a:t>
            </a:r>
            <a:r>
              <a:rPr lang="en-US" dirty="0">
                <a:latin typeface=""/>
              </a:rPr>
              <a:t> </a:t>
            </a:r>
            <a:r>
              <a:rPr lang="en-US" dirty="0" err="1">
                <a:latin typeface=""/>
              </a:rPr>
              <a:t>primera</a:t>
            </a:r>
            <a:r>
              <a:rPr lang="en-US" dirty="0">
                <a:latin typeface=""/>
              </a:rPr>
              <a:t> </a:t>
            </a:r>
            <a:r>
              <a:rPr lang="en-US" dirty="0" err="1">
                <a:latin typeface=""/>
              </a:rPr>
              <a:t>vez</a:t>
            </a:r>
            <a:r>
              <a:rPr lang="en-US" dirty="0">
                <a:latin typeface=""/>
              </a:rPr>
              <a:t> </a:t>
            </a:r>
            <a:r>
              <a:rPr lang="en-US" dirty="0" err="1">
                <a:latin typeface=""/>
              </a:rPr>
              <a:t>en</a:t>
            </a:r>
            <a:r>
              <a:rPr lang="en-US" dirty="0">
                <a:latin typeface=""/>
              </a:rPr>
              <a:t> la </a:t>
            </a:r>
            <a:r>
              <a:rPr lang="en-US" dirty="0" err="1">
                <a:latin typeface=""/>
              </a:rPr>
              <a:t>autopista</a:t>
            </a:r>
            <a:r>
              <a:rPr lang="en-US" dirty="0">
                <a:latin typeface=""/>
              </a:rPr>
              <a:t>. La</a:t>
            </a:r>
          </a:p>
          <a:p>
            <a:pPr indent="2124075"/>
            <a:r>
              <a:rPr lang="en-US" dirty="0">
                <a:latin typeface=""/>
              </a:rPr>
              <a:t>mam‡ de Cathy </a:t>
            </a:r>
            <a:r>
              <a:rPr lang="en-US" dirty="0" err="1">
                <a:latin typeface=""/>
              </a:rPr>
              <a:t>est</a:t>
            </a:r>
            <a:r>
              <a:rPr lang="en-US" dirty="0">
                <a:latin typeface=""/>
              </a:rPr>
              <a:t>‡ </a:t>
            </a:r>
            <a:r>
              <a:rPr lang="en-US" dirty="0" err="1">
                <a:latin typeface=""/>
              </a:rPr>
              <a:t>nerviosa</a:t>
            </a:r>
            <a:r>
              <a:rPr lang="en-US" dirty="0">
                <a:latin typeface=""/>
              </a:rPr>
              <a:t>. Hay </a:t>
            </a:r>
            <a:r>
              <a:rPr lang="en-US" dirty="0" err="1">
                <a:latin typeface=""/>
              </a:rPr>
              <a:t>muchos</a:t>
            </a:r>
            <a:endParaRPr lang="en-US" dirty="0">
              <a:latin typeface=""/>
            </a:endParaRPr>
          </a:p>
          <a:p>
            <a:pPr indent="2124075"/>
            <a:r>
              <a:rPr lang="en-US" dirty="0" err="1">
                <a:latin typeface=""/>
              </a:rPr>
              <a:t>carros</a:t>
            </a:r>
            <a:r>
              <a:rPr lang="en-US" dirty="0">
                <a:latin typeface=""/>
              </a:rPr>
              <a:t> y </a:t>
            </a:r>
            <a:r>
              <a:rPr lang="en-US" dirty="0" err="1">
                <a:latin typeface=""/>
              </a:rPr>
              <a:t>camiones</a:t>
            </a:r>
            <a:r>
              <a:rPr lang="en-US" dirty="0">
                <a:latin typeface=""/>
              </a:rPr>
              <a:t> </a:t>
            </a:r>
            <a:r>
              <a:rPr lang="en-US" dirty="0" err="1">
                <a:latin typeface=""/>
              </a:rPr>
              <a:t>en</a:t>
            </a:r>
            <a:r>
              <a:rPr lang="en-US" dirty="0">
                <a:latin typeface=""/>
              </a:rPr>
              <a:t> la </a:t>
            </a:r>
            <a:r>
              <a:rPr lang="en-US" dirty="0" err="1">
                <a:latin typeface=""/>
              </a:rPr>
              <a:t>autopista</a:t>
            </a:r>
            <a:r>
              <a:rPr lang="en-US" dirty="0">
                <a:latin typeface=""/>
              </a:rPr>
              <a:t>. Cathy</a:t>
            </a:r>
          </a:p>
          <a:p>
            <a:pPr indent="2124075"/>
            <a:r>
              <a:rPr lang="en-US" dirty="0" err="1">
                <a:latin typeface=""/>
              </a:rPr>
              <a:t>tambiŽn</a:t>
            </a:r>
            <a:r>
              <a:rPr lang="en-US" dirty="0">
                <a:latin typeface=""/>
              </a:rPr>
              <a:t> </a:t>
            </a:r>
            <a:r>
              <a:rPr lang="en-US" dirty="0" err="1">
                <a:latin typeface=""/>
              </a:rPr>
              <a:t>est</a:t>
            </a:r>
            <a:r>
              <a:rPr lang="en-US" dirty="0">
                <a:latin typeface=""/>
              </a:rPr>
              <a:t>‡ </a:t>
            </a:r>
            <a:r>
              <a:rPr lang="en-US" dirty="0" err="1">
                <a:latin typeface=""/>
              </a:rPr>
              <a:t>nerviosa</a:t>
            </a:r>
            <a:r>
              <a:rPr lang="en-US" dirty="0">
                <a:latin typeface=""/>
              </a:rPr>
              <a:t>. A </a:t>
            </a:r>
            <a:r>
              <a:rPr lang="en-US" dirty="0" err="1">
                <a:latin typeface=""/>
              </a:rPr>
              <a:t>ella</a:t>
            </a:r>
            <a:r>
              <a:rPr lang="en-US" dirty="0">
                <a:latin typeface=""/>
              </a:rPr>
              <a:t> no le </a:t>
            </a:r>
            <a:r>
              <a:rPr lang="en-US" dirty="0" err="1">
                <a:latin typeface=""/>
              </a:rPr>
              <a:t>gusta</a:t>
            </a:r>
            <a:endParaRPr lang="en-US" dirty="0">
              <a:latin typeface=""/>
            </a:endParaRPr>
          </a:p>
          <a:p>
            <a:pPr indent="2124075"/>
            <a:r>
              <a:rPr lang="en-US" dirty="0" err="1">
                <a:latin typeface=""/>
              </a:rPr>
              <a:t>conducir</a:t>
            </a:r>
            <a:r>
              <a:rPr lang="en-US" dirty="0">
                <a:latin typeface=""/>
              </a:rPr>
              <a:t> a </a:t>
            </a:r>
            <a:r>
              <a:rPr lang="en-US" dirty="0" err="1">
                <a:latin typeface=""/>
              </a:rPr>
              <a:t>alta</a:t>
            </a:r>
            <a:r>
              <a:rPr lang="en-US" dirty="0">
                <a:latin typeface=""/>
              </a:rPr>
              <a:t> </a:t>
            </a:r>
            <a:r>
              <a:rPr lang="en-US" dirty="0" err="1">
                <a:latin typeface=""/>
              </a:rPr>
              <a:t>velocidad</a:t>
            </a:r>
            <a:r>
              <a:rPr lang="en-US" dirty="0">
                <a:latin typeface=""/>
              </a:rPr>
              <a:t>. No le </a:t>
            </a:r>
            <a:r>
              <a:rPr lang="en-US" dirty="0" err="1">
                <a:latin typeface=""/>
              </a:rPr>
              <a:t>gusta</a:t>
            </a:r>
            <a:endParaRPr lang="en-US" dirty="0">
              <a:latin typeface=""/>
            </a:endParaRPr>
          </a:p>
          <a:p>
            <a:pPr indent="2124075"/>
            <a:r>
              <a:rPr lang="en-US" dirty="0" err="1">
                <a:latin typeface=""/>
              </a:rPr>
              <a:t>conducir</a:t>
            </a:r>
            <a:r>
              <a:rPr lang="en-US" dirty="0">
                <a:latin typeface=""/>
              </a:rPr>
              <a:t> </a:t>
            </a:r>
            <a:r>
              <a:rPr lang="en-US" dirty="0" err="1">
                <a:latin typeface=""/>
              </a:rPr>
              <a:t>cerca</a:t>
            </a:r>
            <a:r>
              <a:rPr lang="en-US" dirty="0">
                <a:latin typeface=""/>
              </a:rPr>
              <a:t> de </a:t>
            </a:r>
            <a:r>
              <a:rPr lang="en-US" dirty="0" err="1">
                <a:latin typeface=""/>
              </a:rPr>
              <a:t>camiones</a:t>
            </a:r>
            <a:r>
              <a:rPr lang="en-US" dirty="0">
                <a:latin typeface=""/>
              </a:rPr>
              <a:t> </a:t>
            </a:r>
            <a:r>
              <a:rPr lang="en-US" dirty="0" err="1">
                <a:latin typeface=""/>
              </a:rPr>
              <a:t>grandes</a:t>
            </a:r>
            <a:r>
              <a:rPr lang="en-US" dirty="0">
                <a:latin typeface=""/>
              </a:rPr>
              <a:t>.</a:t>
            </a:r>
            <a:endParaRPr lang="en-US" dirty="0"/>
          </a:p>
        </p:txBody>
      </p:sp>
    </p:spTree>
    <p:extLst>
      <p:ext uri="{BB962C8B-B14F-4D97-AF65-F5344CB8AC3E}">
        <p14:creationId xmlns:p14="http://schemas.microsoft.com/office/powerpoint/2010/main" val="5119288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60" y="286604"/>
            <a:ext cx="5404419" cy="1450757"/>
          </a:xfrm>
        </p:spPr>
        <p:txBody>
          <a:bodyPr>
            <a:normAutofit fontScale="90000"/>
          </a:bodyPr>
          <a:lstStyle/>
          <a:p>
            <a:r>
              <a:rPr lang="es-ES" sz="4400" dirty="0"/>
              <a:t>¿Cuáles son las palabras importantes de un vocabulario?</a:t>
            </a:r>
          </a:p>
        </p:txBody>
      </p:sp>
      <p:sp>
        <p:nvSpPr>
          <p:cNvPr id="3" name="Content Placeholder 2"/>
          <p:cNvSpPr>
            <a:spLocks noGrp="1"/>
          </p:cNvSpPr>
          <p:nvPr>
            <p:ph idx="1"/>
          </p:nvPr>
        </p:nvSpPr>
        <p:spPr>
          <a:xfrm>
            <a:off x="822960" y="1985578"/>
            <a:ext cx="7543800" cy="3756515"/>
          </a:xfrm>
        </p:spPr>
        <p:txBody>
          <a:bodyPr/>
          <a:lstStyle/>
          <a:p>
            <a:r>
              <a:rPr lang="es-ES" dirty="0"/>
              <a:t>Palabras nuevas que se repiten</a:t>
            </a:r>
          </a:p>
          <a:p>
            <a:endParaRPr lang="es-ES" dirty="0"/>
          </a:p>
          <a:p>
            <a:endParaRPr lang="es-ES" dirty="0"/>
          </a:p>
          <a:p>
            <a:r>
              <a:rPr lang="es-ES" dirty="0"/>
              <a:t>Palabras que se relacionan con el tema principal </a:t>
            </a:r>
            <a:br>
              <a:rPr lang="es-ES" dirty="0"/>
            </a:br>
            <a:r>
              <a:rPr lang="es-ES" dirty="0"/>
              <a:t>del pasaje</a:t>
            </a:r>
          </a:p>
          <a:p>
            <a:endParaRPr lang="es-ES" dirty="0"/>
          </a:p>
          <a:p>
            <a:endParaRPr lang="es-ES" dirty="0"/>
          </a:p>
          <a:p>
            <a:r>
              <a:rPr lang="es-ES" dirty="0"/>
              <a:t>Palabras más complejas que definen algo que ya se conoce</a:t>
            </a:r>
          </a:p>
        </p:txBody>
      </p:sp>
      <p:sp>
        <p:nvSpPr>
          <p:cNvPr id="4" name="Slide Number Placeholder 3"/>
          <p:cNvSpPr>
            <a:spLocks noGrp="1"/>
          </p:cNvSpPr>
          <p:nvPr>
            <p:ph type="sldNum" sz="quarter" idx="12"/>
          </p:nvPr>
        </p:nvSpPr>
        <p:spPr/>
        <p:txBody>
          <a:bodyPr/>
          <a:lstStyle/>
          <a:p>
            <a:fld id="{6113E31D-E2AB-40D1-8B51-AFA5AFEF393A}" type="slidenum">
              <a:rPr lang="en-US" smtClean="0"/>
              <a:pPr/>
              <a:t>5</a:t>
            </a:fld>
            <a:endParaRPr lang="es-ES" dirty="0"/>
          </a:p>
        </p:txBody>
      </p:sp>
      <p:pic>
        <p:nvPicPr>
          <p:cNvPr id="6" name="Picture 5"/>
          <p:cNvPicPr>
            <a:picLocks noChangeAspect="1"/>
          </p:cNvPicPr>
          <p:nvPr/>
        </p:nvPicPr>
        <p:blipFill>
          <a:blip r:embed="rId3">
            <a:duotone>
              <a:prstClr val="black"/>
              <a:srgbClr val="D9C3A5">
                <a:tint val="50000"/>
                <a:satMod val="180000"/>
              </a:srgbClr>
            </a:duotone>
          </a:blip>
          <a:stretch>
            <a:fillRect/>
          </a:stretch>
        </p:blipFill>
        <p:spPr>
          <a:xfrm>
            <a:off x="6353780" y="286604"/>
            <a:ext cx="2480126" cy="346957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0140669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60" y="286604"/>
            <a:ext cx="5404419" cy="1450757"/>
          </a:xfrm>
        </p:spPr>
        <p:txBody>
          <a:bodyPr>
            <a:normAutofit fontScale="90000"/>
          </a:bodyPr>
          <a:lstStyle/>
          <a:p>
            <a:r>
              <a:rPr lang="es-ES" sz="4400" dirty="0"/>
              <a:t>¿Cuáles son las palabras importantes de un vocabulario?</a:t>
            </a:r>
          </a:p>
        </p:txBody>
      </p:sp>
      <p:sp>
        <p:nvSpPr>
          <p:cNvPr id="3" name="Content Placeholder 2"/>
          <p:cNvSpPr>
            <a:spLocks noGrp="1"/>
          </p:cNvSpPr>
          <p:nvPr>
            <p:ph idx="1"/>
          </p:nvPr>
        </p:nvSpPr>
        <p:spPr>
          <a:xfrm>
            <a:off x="772160" y="2112578"/>
            <a:ext cx="7543800" cy="3756515"/>
          </a:xfrm>
        </p:spPr>
        <p:txBody>
          <a:bodyPr/>
          <a:lstStyle/>
          <a:p>
            <a:r>
              <a:rPr lang="es-ES" dirty="0"/>
              <a:t>Palabras nuevas que se repiten</a:t>
            </a:r>
          </a:p>
          <a:p>
            <a:pPr lvl="1"/>
            <a:r>
              <a:rPr lang="es-ES" sz="2200" dirty="0">
                <a:latin typeface="Bradley Hand" charset="0"/>
              </a:rPr>
              <a:t>Permiso para conducir</a:t>
            </a:r>
          </a:p>
          <a:p>
            <a:r>
              <a:rPr lang="es-ES" dirty="0"/>
              <a:t>Palabras que se relacionan con el tema principal </a:t>
            </a:r>
            <a:br>
              <a:rPr lang="es-ES" dirty="0"/>
            </a:br>
            <a:r>
              <a:rPr lang="es-ES" dirty="0"/>
              <a:t>del pasaje</a:t>
            </a:r>
          </a:p>
          <a:p>
            <a:pPr lvl="1"/>
            <a:r>
              <a:rPr lang="es-ES" sz="2200" dirty="0">
                <a:latin typeface="Bradley Hand" charset="0"/>
              </a:rPr>
              <a:t>Licencia </a:t>
            </a:r>
          </a:p>
          <a:p>
            <a:pPr lvl="1"/>
            <a:r>
              <a:rPr lang="es-ES" sz="2200" dirty="0">
                <a:latin typeface="Bradley Hand" charset="0"/>
              </a:rPr>
              <a:t>Estacionar en paralelo</a:t>
            </a:r>
          </a:p>
          <a:p>
            <a:pPr lvl="1"/>
            <a:endParaRPr lang="es-ES" dirty="0"/>
          </a:p>
          <a:p>
            <a:r>
              <a:rPr lang="es-ES" dirty="0"/>
              <a:t>Palabras más complejas que definen algo que ya se conoce</a:t>
            </a:r>
          </a:p>
          <a:p>
            <a:pPr lvl="1"/>
            <a:r>
              <a:rPr lang="es-ES" sz="2200" dirty="0">
                <a:latin typeface="Bradley Hand" charset="0"/>
              </a:rPr>
              <a:t>Nerviosismo</a:t>
            </a:r>
          </a:p>
        </p:txBody>
      </p:sp>
      <p:sp>
        <p:nvSpPr>
          <p:cNvPr id="4" name="Slide Number Placeholder 3"/>
          <p:cNvSpPr>
            <a:spLocks noGrp="1"/>
          </p:cNvSpPr>
          <p:nvPr>
            <p:ph type="sldNum" sz="quarter" idx="12"/>
          </p:nvPr>
        </p:nvSpPr>
        <p:spPr/>
        <p:txBody>
          <a:bodyPr/>
          <a:lstStyle/>
          <a:p>
            <a:fld id="{6113E31D-E2AB-40D1-8B51-AFA5AFEF393A}" type="slidenum">
              <a:rPr lang="en-US" smtClean="0"/>
              <a:pPr/>
              <a:t>6</a:t>
            </a:fld>
            <a:endParaRPr lang="es-ES" dirty="0"/>
          </a:p>
        </p:txBody>
      </p:sp>
      <p:pic>
        <p:nvPicPr>
          <p:cNvPr id="6" name="Picture 5"/>
          <p:cNvPicPr>
            <a:picLocks noChangeAspect="1"/>
          </p:cNvPicPr>
          <p:nvPr/>
        </p:nvPicPr>
        <p:blipFill>
          <a:blip r:embed="rId3">
            <a:duotone>
              <a:prstClr val="black"/>
              <a:srgbClr val="D9C3A5">
                <a:tint val="50000"/>
                <a:satMod val="180000"/>
              </a:srgbClr>
            </a:duotone>
          </a:blip>
          <a:stretch>
            <a:fillRect/>
          </a:stretch>
        </p:blipFill>
        <p:spPr>
          <a:xfrm>
            <a:off x="6353780" y="286604"/>
            <a:ext cx="2480126" cy="346957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 name="Picture 4"/>
          <p:cNvPicPr>
            <a:picLocks noChangeAspect="1"/>
          </p:cNvPicPr>
          <p:nvPr/>
        </p:nvPicPr>
        <p:blipFill>
          <a:blip r:embed="rId4"/>
          <a:stretch>
            <a:fillRect/>
          </a:stretch>
        </p:blipFill>
        <p:spPr>
          <a:xfrm rot="16200000">
            <a:off x="4472834" y="2958635"/>
            <a:ext cx="1225859" cy="2312942"/>
          </a:xfrm>
          <a:prstGeom prst="rect">
            <a:avLst/>
          </a:prstGeom>
        </p:spPr>
      </p:pic>
    </p:spTree>
    <p:extLst>
      <p:ext uri="{BB962C8B-B14F-4D97-AF65-F5344CB8AC3E}">
        <p14:creationId xmlns:p14="http://schemas.microsoft.com/office/powerpoint/2010/main" val="9111743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FAB73BC-B049-4115-A692-8D63A059BFB8}" type="slidenum">
              <a:rPr lang="en-US" smtClean="0"/>
              <a:pPr/>
              <a:t>7</a:t>
            </a:fld>
            <a:endParaRPr lang="es-ES" dirty="0"/>
          </a:p>
        </p:txBody>
      </p:sp>
      <p:pic>
        <p:nvPicPr>
          <p:cNvPr id="3" name="Picture 2"/>
          <p:cNvPicPr>
            <a:picLocks noChangeAspect="1"/>
          </p:cNvPicPr>
          <p:nvPr/>
        </p:nvPicPr>
        <p:blipFill>
          <a:blip r:embed="rId3"/>
          <a:stretch>
            <a:fillRect/>
          </a:stretch>
        </p:blipFill>
        <p:spPr>
          <a:xfrm>
            <a:off x="848568" y="175601"/>
            <a:ext cx="7560795" cy="6119906"/>
          </a:xfrm>
          <a:prstGeom prst="rect">
            <a:avLst/>
          </a:prstGeom>
        </p:spPr>
      </p:pic>
      <p:sp>
        <p:nvSpPr>
          <p:cNvPr id="4" name="Oval 3"/>
          <p:cNvSpPr/>
          <p:nvPr/>
        </p:nvSpPr>
        <p:spPr>
          <a:xfrm>
            <a:off x="5600701" y="1861458"/>
            <a:ext cx="2661706" cy="3768524"/>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9931425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60" y="286604"/>
            <a:ext cx="7635240" cy="1450757"/>
          </a:xfrm>
        </p:spPr>
        <p:txBody>
          <a:bodyPr>
            <a:normAutofit/>
          </a:bodyPr>
          <a:lstStyle/>
          <a:p>
            <a:pPr>
              <a:spcBef>
                <a:spcPts val="1200"/>
              </a:spcBef>
            </a:pPr>
            <a:r>
              <a:rPr lang="es-ES" sz="4700" dirty="0"/>
              <a:t>¿Qué es un Modelo Frayer?</a:t>
            </a:r>
            <a:br>
              <a:rPr sz="4700" dirty="0"/>
            </a:br>
            <a:r>
              <a:rPr lang="es-ES" sz="2500" dirty="0"/>
              <a:t>Es un tipo de imagen que muestra diferente información sobre palabras</a:t>
            </a:r>
          </a:p>
        </p:txBody>
      </p:sp>
      <p:sp>
        <p:nvSpPr>
          <p:cNvPr id="4" name="Slide Number Placeholder 3"/>
          <p:cNvSpPr>
            <a:spLocks noGrp="1"/>
          </p:cNvSpPr>
          <p:nvPr>
            <p:ph type="sldNum" sz="quarter" idx="12"/>
          </p:nvPr>
        </p:nvSpPr>
        <p:spPr/>
        <p:txBody>
          <a:bodyPr/>
          <a:lstStyle/>
          <a:p>
            <a:fld id="{B6D9322F-919B-430E-8C7B-7E9CB07654DF}" type="slidenum">
              <a:rPr lang="en-US" smtClean="0"/>
              <a:t>8</a:t>
            </a:fld>
            <a:endParaRPr lang="es-ES" dirty="0"/>
          </a:p>
        </p:txBody>
      </p:sp>
      <p:graphicFrame>
        <p:nvGraphicFramePr>
          <p:cNvPr id="5" name="Content Placeholder 3"/>
          <p:cNvGraphicFramePr>
            <a:graphicFrameLocks/>
          </p:cNvGraphicFramePr>
          <p:nvPr>
            <p:extLst>
              <p:ext uri="{D42A27DB-BD31-4B8C-83A1-F6EECF244321}">
                <p14:modId xmlns:p14="http://schemas.microsoft.com/office/powerpoint/2010/main" val="439635191"/>
              </p:ext>
            </p:extLst>
          </p:nvPr>
        </p:nvGraphicFramePr>
        <p:xfrm>
          <a:off x="937261" y="1989852"/>
          <a:ext cx="7259682" cy="4131130"/>
        </p:xfrm>
        <a:graphic>
          <a:graphicData uri="http://schemas.openxmlformats.org/drawingml/2006/table">
            <a:tbl>
              <a:tblPr firstRow="1" bandRow="1">
                <a:tableStyleId>{5C22544A-7EE6-4342-B048-85BDC9FD1C3A}</a:tableStyleId>
              </a:tblPr>
              <a:tblGrid>
                <a:gridCol w="3629841">
                  <a:extLst>
                    <a:ext uri="{9D8B030D-6E8A-4147-A177-3AD203B41FA5}">
                      <a16:colId xmlns:a16="http://schemas.microsoft.com/office/drawing/2014/main" val="20000"/>
                    </a:ext>
                  </a:extLst>
                </a:gridCol>
                <a:gridCol w="3629841">
                  <a:extLst>
                    <a:ext uri="{9D8B030D-6E8A-4147-A177-3AD203B41FA5}">
                      <a16:colId xmlns:a16="http://schemas.microsoft.com/office/drawing/2014/main" val="20001"/>
                    </a:ext>
                  </a:extLst>
                </a:gridCol>
              </a:tblGrid>
              <a:tr h="2065565">
                <a:tc>
                  <a:txBody>
                    <a:bodyPr/>
                    <a:lstStyle/>
                    <a:p>
                      <a:r>
                        <a:rPr lang="en-US" sz="2400" b="1" dirty="0"/>
                        <a:t>Definición</a:t>
                      </a:r>
                    </a:p>
                    <a:p>
                      <a:endParaRPr lang="es-ES" dirty="0"/>
                    </a:p>
                  </a:txBody>
                  <a:tcPr/>
                </a:tc>
                <a:tc>
                  <a:txBody>
                    <a:bodyPr/>
                    <a:lstStyle/>
                    <a:p>
                      <a:pPr algn="r"/>
                      <a:r>
                        <a:rPr lang="en-US" sz="2400" dirty="0"/>
                        <a:t>Características</a:t>
                      </a:r>
                      <a:endParaRPr lang="es-ES" sz="2400" dirty="0"/>
                    </a:p>
                  </a:txBody>
                  <a:tcPr/>
                </a:tc>
                <a:extLst>
                  <a:ext uri="{0D108BD9-81ED-4DB2-BD59-A6C34878D82A}">
                    <a16:rowId xmlns:a16="http://schemas.microsoft.com/office/drawing/2014/main" val="10000"/>
                  </a:ext>
                </a:extLst>
              </a:tr>
              <a:tr h="2065565">
                <a:tc>
                  <a:txBody>
                    <a:bodyPr/>
                    <a:lstStyle/>
                    <a:p>
                      <a:r>
                        <a:rPr lang="en-US" sz="2400" b="1" dirty="0"/>
                        <a:t>Ejemplos</a:t>
                      </a:r>
                    </a:p>
                    <a:p>
                      <a:endParaRPr lang="es-ES" dirty="0"/>
                    </a:p>
                    <a:p>
                      <a:endParaRPr lang="es-ES" dirty="0"/>
                    </a:p>
                  </a:txBody>
                  <a:tcPr/>
                </a:tc>
                <a:tc>
                  <a:txBody>
                    <a:bodyPr/>
                    <a:lstStyle/>
                    <a:p>
                      <a:pPr algn="r"/>
                      <a:r>
                        <a:rPr lang="en-US" sz="2400" b="1" dirty="0"/>
                        <a:t>No ejemplos</a:t>
                      </a:r>
                      <a:endParaRPr lang="es-ES" sz="2400" b="1" dirty="0"/>
                    </a:p>
                  </a:txBody>
                  <a:tcPr/>
                </a:tc>
                <a:extLst>
                  <a:ext uri="{0D108BD9-81ED-4DB2-BD59-A6C34878D82A}">
                    <a16:rowId xmlns:a16="http://schemas.microsoft.com/office/drawing/2014/main" val="10001"/>
                  </a:ext>
                </a:extLst>
              </a:tr>
            </a:tbl>
          </a:graphicData>
        </a:graphic>
      </p:graphicFrame>
      <p:sp>
        <p:nvSpPr>
          <p:cNvPr id="6" name="TextBox 5"/>
          <p:cNvSpPr txBox="1"/>
          <p:nvPr/>
        </p:nvSpPr>
        <p:spPr>
          <a:xfrm>
            <a:off x="2984500" y="3824584"/>
            <a:ext cx="3167252" cy="461665"/>
          </a:xfrm>
          <a:prstGeom prst="rect">
            <a:avLst/>
          </a:prstGeom>
          <a:solidFill>
            <a:schemeClr val="bg1"/>
          </a:solidFill>
        </p:spPr>
        <p:txBody>
          <a:bodyPr wrap="square" rtlCol="0">
            <a:spAutoFit/>
          </a:bodyPr>
          <a:lstStyle/>
          <a:p>
            <a:pPr algn="ctr"/>
            <a:r>
              <a:rPr lang="es-ES" sz="2400" b="1" dirty="0"/>
              <a:t>Palabra de vocabulario</a:t>
            </a:r>
          </a:p>
        </p:txBody>
      </p:sp>
    </p:spTree>
    <p:extLst>
      <p:ext uri="{BB962C8B-B14F-4D97-AF65-F5344CB8AC3E}">
        <p14:creationId xmlns:p14="http://schemas.microsoft.com/office/powerpoint/2010/main" val="1979094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FAB73BC-B049-4115-A692-8D63A059BFB8}" type="slidenum">
              <a:rPr lang="en-US" smtClean="0"/>
              <a:pPr/>
              <a:t>9</a:t>
            </a:fld>
            <a:endParaRPr lang="en-US" dirty="0"/>
          </a:p>
        </p:txBody>
      </p:sp>
      <p:sp>
        <p:nvSpPr>
          <p:cNvPr id="3" name="TextBox 2"/>
          <p:cNvSpPr txBox="1"/>
          <p:nvPr/>
        </p:nvSpPr>
        <p:spPr>
          <a:xfrm>
            <a:off x="1003300" y="177800"/>
            <a:ext cx="7239000" cy="369332"/>
          </a:xfrm>
          <a:prstGeom prst="rect">
            <a:avLst/>
          </a:prstGeom>
          <a:noFill/>
        </p:spPr>
        <p:txBody>
          <a:bodyPr wrap="square" rtlCol="0">
            <a:spAutoFit/>
          </a:bodyPr>
          <a:lstStyle/>
          <a:p>
            <a:pPr algn="ctr"/>
            <a:r>
              <a:rPr lang="en-US" b="1" dirty="0" err="1">
                <a:latin typeface="Arial" charset="0"/>
                <a:ea typeface="Arial" charset="0"/>
                <a:cs typeface="Arial" charset="0"/>
              </a:rPr>
              <a:t>Modelo</a:t>
            </a:r>
            <a:r>
              <a:rPr lang="en-US" b="1" dirty="0">
                <a:latin typeface="Arial" charset="0"/>
                <a:ea typeface="Arial" charset="0"/>
                <a:cs typeface="Arial" charset="0"/>
              </a:rPr>
              <a:t> </a:t>
            </a:r>
            <a:r>
              <a:rPr lang="en-US" b="1" dirty="0" err="1">
                <a:latin typeface="Arial" charset="0"/>
                <a:ea typeface="Arial" charset="0"/>
                <a:cs typeface="Arial" charset="0"/>
              </a:rPr>
              <a:t>Frayer</a:t>
            </a:r>
            <a:endParaRPr lang="en-US" b="1" dirty="0">
              <a:latin typeface="Arial" charset="0"/>
              <a:ea typeface="Arial" charset="0"/>
              <a:cs typeface="Arial" charset="0"/>
            </a:endParaRPr>
          </a:p>
        </p:txBody>
      </p:sp>
      <p:pic>
        <p:nvPicPr>
          <p:cNvPr id="5" name="Picture 4"/>
          <p:cNvPicPr>
            <a:picLocks noChangeAspect="1"/>
          </p:cNvPicPr>
          <p:nvPr/>
        </p:nvPicPr>
        <p:blipFill>
          <a:blip r:embed="rId3"/>
          <a:stretch>
            <a:fillRect/>
          </a:stretch>
        </p:blipFill>
        <p:spPr>
          <a:xfrm>
            <a:off x="1484575" y="0"/>
            <a:ext cx="6364025" cy="6248400"/>
          </a:xfrm>
          <a:prstGeom prst="rect">
            <a:avLst/>
          </a:prstGeom>
        </p:spPr>
      </p:pic>
      <p:pic>
        <p:nvPicPr>
          <p:cNvPr id="6" name="Picture 5"/>
          <p:cNvPicPr>
            <a:picLocks noChangeAspect="1"/>
          </p:cNvPicPr>
          <p:nvPr/>
        </p:nvPicPr>
        <p:blipFill>
          <a:blip r:embed="rId3"/>
          <a:stretch>
            <a:fillRect/>
          </a:stretch>
        </p:blipFill>
        <p:spPr>
          <a:xfrm>
            <a:off x="1484575" y="0"/>
            <a:ext cx="6174850" cy="6248400"/>
          </a:xfrm>
          <a:prstGeom prst="rect">
            <a:avLst/>
          </a:prstGeom>
        </p:spPr>
      </p:pic>
      <p:pic>
        <p:nvPicPr>
          <p:cNvPr id="7" name="Picture 6"/>
          <p:cNvPicPr>
            <a:picLocks noChangeAspect="1"/>
          </p:cNvPicPr>
          <p:nvPr/>
        </p:nvPicPr>
        <p:blipFill>
          <a:blip r:embed="rId3"/>
          <a:stretch>
            <a:fillRect/>
          </a:stretch>
        </p:blipFill>
        <p:spPr>
          <a:xfrm>
            <a:off x="1636975" y="152400"/>
            <a:ext cx="6174850" cy="6248400"/>
          </a:xfrm>
          <a:prstGeom prst="rect">
            <a:avLst/>
          </a:prstGeom>
        </p:spPr>
      </p:pic>
      <p:pic>
        <p:nvPicPr>
          <p:cNvPr id="8" name="Picture 7"/>
          <p:cNvPicPr>
            <a:picLocks noChangeAspect="1"/>
          </p:cNvPicPr>
          <p:nvPr/>
        </p:nvPicPr>
        <p:blipFill>
          <a:blip r:embed="rId3"/>
          <a:stretch>
            <a:fillRect/>
          </a:stretch>
        </p:blipFill>
        <p:spPr>
          <a:xfrm>
            <a:off x="1484575" y="0"/>
            <a:ext cx="6541825" cy="6248401"/>
          </a:xfrm>
          <a:prstGeom prst="rect">
            <a:avLst/>
          </a:prstGeom>
        </p:spPr>
      </p:pic>
      <p:pic>
        <p:nvPicPr>
          <p:cNvPr id="9" name="Picture 8"/>
          <p:cNvPicPr>
            <a:picLocks noChangeAspect="1"/>
          </p:cNvPicPr>
          <p:nvPr/>
        </p:nvPicPr>
        <p:blipFill>
          <a:blip r:embed="rId3"/>
          <a:stretch>
            <a:fillRect/>
          </a:stretch>
        </p:blipFill>
        <p:spPr>
          <a:xfrm>
            <a:off x="1484575" y="724932"/>
            <a:ext cx="6174850" cy="5371068"/>
          </a:xfrm>
          <a:prstGeom prst="rect">
            <a:avLst/>
          </a:prstGeom>
        </p:spPr>
      </p:pic>
      <p:pic>
        <p:nvPicPr>
          <p:cNvPr id="10" name="Picture 9"/>
          <p:cNvPicPr>
            <a:picLocks noChangeAspect="1"/>
          </p:cNvPicPr>
          <p:nvPr/>
        </p:nvPicPr>
        <p:blipFill>
          <a:blip r:embed="rId3"/>
          <a:stretch>
            <a:fillRect/>
          </a:stretch>
        </p:blipFill>
        <p:spPr>
          <a:xfrm>
            <a:off x="1484575" y="724932"/>
            <a:ext cx="6174850" cy="5371068"/>
          </a:xfrm>
          <a:prstGeom prst="rect">
            <a:avLst/>
          </a:prstGeom>
        </p:spPr>
      </p:pic>
      <p:sp>
        <p:nvSpPr>
          <p:cNvPr id="11" name="Rectangle 10"/>
          <p:cNvSpPr/>
          <p:nvPr/>
        </p:nvSpPr>
        <p:spPr>
          <a:xfrm>
            <a:off x="1636975" y="724933"/>
            <a:ext cx="5690925" cy="2092881"/>
          </a:xfrm>
          <a:prstGeom prst="rect">
            <a:avLst/>
          </a:prstGeom>
        </p:spPr>
        <p:txBody>
          <a:bodyPr wrap="square">
            <a:spAutoFit/>
          </a:bodyPr>
          <a:lstStyle/>
          <a:p>
            <a:endParaRPr lang="en-US" sz="1100" dirty="0">
              <a:latin typeface="Times New Roman" charset="0"/>
            </a:endParaRPr>
          </a:p>
          <a:p>
            <a:endParaRPr lang="en-US" sz="1100" b="1" dirty="0">
              <a:latin typeface="Times New Roman" charset="0"/>
            </a:endParaRPr>
          </a:p>
          <a:p>
            <a:r>
              <a:rPr lang="en-US" b="1" dirty="0" err="1">
                <a:latin typeface="Calibri" charset="0"/>
              </a:rPr>
              <a:t>Definición</a:t>
            </a:r>
            <a:r>
              <a:rPr lang="en-US" b="1" dirty="0">
                <a:latin typeface="Calibri" charset="0"/>
              </a:rPr>
              <a:t> 						</a:t>
            </a:r>
            <a:r>
              <a:rPr lang="en-US" b="1" dirty="0" err="1">
                <a:latin typeface="Calibri" charset="0"/>
              </a:rPr>
              <a:t>Características</a:t>
            </a:r>
            <a:r>
              <a:rPr lang="en-US" b="1" dirty="0">
                <a:latin typeface="Calibri" charset="0"/>
              </a:rPr>
              <a:t> </a:t>
            </a:r>
            <a:endParaRPr lang="en-US" dirty="0">
              <a:latin typeface="Calibri" charset="0"/>
            </a:endParaRPr>
          </a:p>
          <a:p>
            <a:endParaRPr lang="en-US" sz="1100" b="1" dirty="0">
              <a:latin typeface="Calibri" charset="0"/>
            </a:endParaRPr>
          </a:p>
          <a:p>
            <a:pPr marR="45910" algn="ctr"/>
            <a:r>
              <a:rPr lang="en-US" b="1" dirty="0">
                <a:latin typeface="Calibri" charset="0"/>
              </a:rPr>
              <a:t>Palabra</a:t>
            </a:r>
            <a:r>
              <a:rPr lang="en-US" sz="1600" dirty="0">
                <a:latin typeface="Calibri" charset="0"/>
              </a:rPr>
              <a:t> </a:t>
            </a:r>
          </a:p>
          <a:p>
            <a:endParaRPr lang="en-US" sz="1100" dirty="0">
              <a:latin typeface="Calibri" charset="0"/>
            </a:endParaRPr>
          </a:p>
          <a:p>
            <a:r>
              <a:rPr lang="en-US" b="1" dirty="0" err="1">
                <a:latin typeface="Calibri" charset="0"/>
              </a:rPr>
              <a:t>Ejemplos</a:t>
            </a:r>
            <a:r>
              <a:rPr lang="en-US" b="1" dirty="0">
                <a:latin typeface="Calibri" charset="0"/>
              </a:rPr>
              <a:t> </a:t>
            </a:r>
            <a:r>
              <a:rPr lang="en-US" dirty="0">
                <a:latin typeface="Calibri" charset="0"/>
              </a:rPr>
              <a:t>							</a:t>
            </a:r>
            <a:r>
              <a:rPr lang="en-US" b="1" dirty="0">
                <a:latin typeface="Calibri" charset="0"/>
              </a:rPr>
              <a:t>No </a:t>
            </a:r>
            <a:r>
              <a:rPr lang="en-US" b="1" dirty="0" err="1">
                <a:latin typeface="Calibri" charset="0"/>
              </a:rPr>
              <a:t>ejemplos</a:t>
            </a:r>
            <a:r>
              <a:rPr lang="en-US" sz="1600" dirty="0">
                <a:latin typeface="Calibri" charset="0"/>
              </a:rPr>
              <a:t> </a:t>
            </a:r>
            <a:endParaRPr lang="en-US" sz="1600" dirty="0"/>
          </a:p>
          <a:p>
            <a:endParaRPr lang="en-US" sz="1600" b="1" dirty="0"/>
          </a:p>
          <a:p>
            <a:endParaRPr lang="en-US" sz="1600" dirty="0">
              <a:latin typeface="Calibri" charset="0"/>
            </a:endParaRPr>
          </a:p>
        </p:txBody>
      </p:sp>
    </p:spTree>
    <p:extLst>
      <p:ext uri="{BB962C8B-B14F-4D97-AF65-F5344CB8AC3E}">
        <p14:creationId xmlns:p14="http://schemas.microsoft.com/office/powerpoint/2010/main" val="756622227"/>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CDE_x0020_Approval xmlns="0f9ffb64-fcbe-4e80-8eaf-2f34c3a1b7d0"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CF435F372A4C743B593FF42579FA2B4" ma:contentTypeVersion="13" ma:contentTypeDescription="Create a new document." ma:contentTypeScope="" ma:versionID="fdcb0deedd28bd7dbb28ec2255a4a921">
  <xsd:schema xmlns:xsd="http://www.w3.org/2001/XMLSchema" xmlns:xs="http://www.w3.org/2001/XMLSchema" xmlns:p="http://schemas.microsoft.com/office/2006/metadata/properties" xmlns:ns2="0f9ffb64-fcbe-4e80-8eaf-2f34c3a1b7d0" xmlns:ns3="1f0af13e-5fb7-4493-bc81-3efe4202726c" targetNamespace="http://schemas.microsoft.com/office/2006/metadata/properties" ma:root="true" ma:fieldsID="bdb4865efb0da899082bc486962f280d" ns2:_="" ns3:_="">
    <xsd:import namespace="0f9ffb64-fcbe-4e80-8eaf-2f34c3a1b7d0"/>
    <xsd:import namespace="1f0af13e-5fb7-4493-bc81-3efe4202726c"/>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3:SharedWithUsers" minOccurs="0"/>
                <xsd:element ref="ns3:SharedWithDetails" minOccurs="0"/>
                <xsd:element ref="ns2:MediaServiceDateTaken" minOccurs="0"/>
                <xsd:element ref="ns2:MediaServiceEventHashCode" minOccurs="0"/>
                <xsd:element ref="ns2:MediaServiceGenerationTime" minOccurs="0"/>
                <xsd:element ref="ns2:CDE_x0020_Approval" minOccurs="0"/>
                <xsd:element ref="ns2:MediaServiceAutoKeyPoints" minOccurs="0"/>
                <xsd:element ref="ns2:MediaServiceKeyPoint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f9ffb64-fcbe-4e80-8eaf-2f34c3a1b7d0"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AutoTags" ma:index="10" nillable="true" ma:displayName="MediaServiceAutoTags" ma:internalName="MediaServiceAutoTags" ma:readOnly="true">
      <xsd:simpleType>
        <xsd:restriction base="dms:Text"/>
      </xsd:simpleType>
    </xsd:element>
    <xsd:element name="MediaServiceOCR" ma:index="11" nillable="true" ma:displayName="MediaServiceOCR" ma:internalName="MediaServiceOCR"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CDE_x0020_Approval" ma:index="17" nillable="true" ma:displayName="CDE Approval" ma:format="Dropdown" ma:internalName="CDE_x0020_Approval">
      <xsd:simpleType>
        <xsd:restriction base="dms:Choice">
          <xsd:enumeration value="Exempt"/>
          <xsd:enumeration value="Needed"/>
          <xsd:enumeration value="Approved"/>
        </xsd:restriction>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MediaServiceLocation" ma:index="20"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f0af13e-5fb7-4493-bc81-3efe4202726c"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ADBEE8B-3F15-4822-8C9D-6F6965722FC8}">
  <ds:schemaRefs>
    <ds:schemaRef ds:uri="http://schemas.microsoft.com/sharepoint/v3/contenttype/forms"/>
  </ds:schemaRefs>
</ds:datastoreItem>
</file>

<file path=customXml/itemProps2.xml><?xml version="1.0" encoding="utf-8"?>
<ds:datastoreItem xmlns:ds="http://schemas.openxmlformats.org/officeDocument/2006/customXml" ds:itemID="{2355CE67-02D1-432C-87BD-FC2BBFF8FBF9}">
  <ds:schemaRefs>
    <ds:schemaRef ds:uri="http://schemas.microsoft.com/office/2006/metadata/properties"/>
    <ds:schemaRef ds:uri="http://schemas.microsoft.com/office/infopath/2007/PartnerControls"/>
    <ds:schemaRef ds:uri="0f9ffb64-fcbe-4e80-8eaf-2f34c3a1b7d0"/>
  </ds:schemaRefs>
</ds:datastoreItem>
</file>

<file path=customXml/itemProps3.xml><?xml version="1.0" encoding="utf-8"?>
<ds:datastoreItem xmlns:ds="http://schemas.openxmlformats.org/officeDocument/2006/customXml" ds:itemID="{35B7C98F-3920-4FAA-9E05-B8A50EC504E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f9ffb64-fcbe-4e80-8eaf-2f34c3a1b7d0"/>
    <ds:schemaRef ds:uri="1f0af13e-5fb7-4493-bc81-3efe4202726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Retrospect</Template>
  <TotalTime>28279</TotalTime>
  <Words>3710</Words>
  <Application>Microsoft Office PowerPoint</Application>
  <PresentationFormat>On-screen Show (4:3)</PresentationFormat>
  <Paragraphs>315</Paragraphs>
  <Slides>23</Slides>
  <Notes>23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23</vt:i4>
      </vt:variant>
    </vt:vector>
  </HeadingPairs>
  <TitlesOfParts>
    <vt:vector size="31" baseType="lpstr">
      <vt:lpstr>Arial</vt:lpstr>
      <vt:lpstr>Arial Bold</vt:lpstr>
      <vt:lpstr>Bradley Hand</vt:lpstr>
      <vt:lpstr>Calibri</vt:lpstr>
      <vt:lpstr>Calibri Light</vt:lpstr>
      <vt:lpstr>Times New Roman</vt:lpstr>
      <vt:lpstr>Wingdings 3</vt:lpstr>
      <vt:lpstr>Retrospect</vt:lpstr>
      <vt:lpstr>¿Cómo se puede aprender las palabras importantes de un vocabulario?</vt:lpstr>
      <vt:lpstr>Agenda</vt:lpstr>
      <vt:lpstr>¿Qué palabras debemos conocer?</vt:lpstr>
      <vt:lpstr>PowerPoint Presentation</vt:lpstr>
      <vt:lpstr>¿Cuáles son las palabras importantes de un vocabulario?</vt:lpstr>
      <vt:lpstr>¿Cuáles son las palabras importantes de un vocabulario?</vt:lpstr>
      <vt:lpstr>PowerPoint Presentation</vt:lpstr>
      <vt:lpstr>¿Qué es un Modelo Frayer? Es un tipo de imagen que muestra diferente información sobre palabras</vt:lpstr>
      <vt:lpstr>PowerPoint Presentation</vt:lpstr>
      <vt:lpstr>Modelo Frayer</vt:lpstr>
      <vt:lpstr>Modelo Frayer</vt:lpstr>
      <vt:lpstr>Modelo Frayer</vt:lpstr>
      <vt:lpstr>Modelo Frayer</vt:lpstr>
      <vt:lpstr>Modelo Frayer</vt:lpstr>
      <vt:lpstr>Ejemplo de Modelo Frayer</vt:lpstr>
      <vt:lpstr>El Modelo Frayer: su turno</vt:lpstr>
      <vt:lpstr>El Modelo Frayer: Posibles respuestas</vt:lpstr>
      <vt:lpstr>PowerPoint Presentation</vt:lpstr>
      <vt:lpstr>Repaso del Modelo Frayer</vt:lpstr>
      <vt:lpstr>Repaso del Modelo Frayer</vt:lpstr>
      <vt:lpstr>¿Hay preguntas?</vt:lpstr>
      <vt:lpstr>PowerPoint Presentation</vt:lpstr>
      <vt:lpstr>The contents of this presentation were developed under a State Personnel Development Grant (SPDG) from the US Department of Education (CALI/Award #H323A170011), Project Officer, Latisha.Putney@ed.gov. However, the contents of this presentation do not necessarily represent the policy of the US Department of Education and no assumption of endorsement by the Federal government should be made.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English into Spanish</dc:title>
  <dc:creator>Reed, Deborah</dc:creator>
  <cp:lastModifiedBy>alan w</cp:lastModifiedBy>
  <cp:revision>213</cp:revision>
  <cp:lastPrinted>2016-06-13T20:11:22Z</cp:lastPrinted>
  <dcterms:created xsi:type="dcterms:W3CDTF">2016-02-04T20:41:01Z</dcterms:created>
  <dcterms:modified xsi:type="dcterms:W3CDTF">2020-10-21T21:46:50Z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0x0101000CF435F372A4C743B593FF42579FA2B4</vt:lpwstr>
  </property>
  <property fmtid="{D5CDD505-2E9C-101B-9397-08002B2CF9AE}" pid="3" name="TaxKeyword">
    <vt:lpwstr/>
  </property>
</Properties>
</file>